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313" r:id="rId2"/>
    <p:sldId id="314" r:id="rId3"/>
    <p:sldId id="315" r:id="rId4"/>
    <p:sldId id="316" r:id="rId5"/>
    <p:sldId id="317" r:id="rId6"/>
    <p:sldId id="320" r:id="rId7"/>
    <p:sldId id="318" r:id="rId8"/>
    <p:sldId id="321" r:id="rId9"/>
    <p:sldId id="322" r:id="rId10"/>
    <p:sldId id="323" r:id="rId11"/>
    <p:sldId id="324" r:id="rId12"/>
    <p:sldId id="325" r:id="rId13"/>
    <p:sldId id="319" r:id="rId14"/>
    <p:sldId id="326" r:id="rId15"/>
    <p:sldId id="327" r:id="rId16"/>
    <p:sldId id="328" r:id="rId17"/>
    <p:sldId id="329" r:id="rId18"/>
    <p:sldId id="330" r:id="rId19"/>
    <p:sldId id="331" r:id="rId20"/>
    <p:sldId id="332" r:id="rId21"/>
    <p:sldId id="333" r:id="rId22"/>
    <p:sldId id="334" r:id="rId23"/>
    <p:sldId id="335" r:id="rId24"/>
    <p:sldId id="336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457200" marR="0" indent="-457200" algn="l" defTabSz="914400" rtl="0" fontAlgn="auto" latinLnBrk="0" hangingPunct="0">
      <a:lnSpc>
        <a:spcPct val="110000"/>
      </a:lnSpc>
      <a:spcBef>
        <a:spcPts val="2000"/>
      </a:spcBef>
      <a:spcAft>
        <a:spcPts val="0"/>
      </a:spcAft>
      <a:buClrTx/>
      <a:buSzPct val="100000"/>
      <a:buFont typeface="Helvetica"/>
      <a:buChar char="•"/>
      <a:tabLst/>
      <a:defRPr kumimoji="0" sz="5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Interstate"/>
      </a:defRPr>
    </a:lvl1pPr>
    <a:lvl2pPr marL="990600" marR="0" indent="-533400" algn="l" defTabSz="914400" rtl="0" fontAlgn="auto" latinLnBrk="0" hangingPunct="0">
      <a:lnSpc>
        <a:spcPct val="110000"/>
      </a:lnSpc>
      <a:spcBef>
        <a:spcPts val="2000"/>
      </a:spcBef>
      <a:spcAft>
        <a:spcPts val="0"/>
      </a:spcAft>
      <a:buClrTx/>
      <a:buSzPct val="100000"/>
      <a:buFont typeface="Helvetica"/>
      <a:buChar char="•"/>
      <a:tabLst/>
      <a:defRPr kumimoji="0" sz="5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Interstate"/>
      </a:defRPr>
    </a:lvl2pPr>
    <a:lvl3pPr marL="1554479" marR="0" indent="-640079" algn="l" defTabSz="914400" rtl="0" fontAlgn="auto" latinLnBrk="0" hangingPunct="0">
      <a:lnSpc>
        <a:spcPct val="110000"/>
      </a:lnSpc>
      <a:spcBef>
        <a:spcPts val="2000"/>
      </a:spcBef>
      <a:spcAft>
        <a:spcPts val="0"/>
      </a:spcAft>
      <a:buClrTx/>
      <a:buSzPct val="100000"/>
      <a:buFont typeface="Helvetica"/>
      <a:buChar char="•"/>
      <a:tabLst/>
      <a:defRPr kumimoji="0" sz="5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Interstate"/>
      </a:defRPr>
    </a:lvl3pPr>
    <a:lvl4pPr marL="2082800" marR="0" indent="-711200" algn="l" defTabSz="914400" rtl="0" fontAlgn="auto" latinLnBrk="0" hangingPunct="0">
      <a:lnSpc>
        <a:spcPct val="110000"/>
      </a:lnSpc>
      <a:spcBef>
        <a:spcPts val="2000"/>
      </a:spcBef>
      <a:spcAft>
        <a:spcPts val="0"/>
      </a:spcAft>
      <a:buClrTx/>
      <a:buSzPct val="100000"/>
      <a:buFont typeface="Helvetica"/>
      <a:buChar char="•"/>
      <a:tabLst/>
      <a:defRPr kumimoji="0" sz="5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Interstate"/>
      </a:defRPr>
    </a:lvl4pPr>
    <a:lvl5pPr marL="2540000" marR="0" indent="-711200" algn="l" defTabSz="914400" rtl="0" fontAlgn="auto" latinLnBrk="0" hangingPunct="0">
      <a:lnSpc>
        <a:spcPct val="110000"/>
      </a:lnSpc>
      <a:spcBef>
        <a:spcPts val="2000"/>
      </a:spcBef>
      <a:spcAft>
        <a:spcPts val="0"/>
      </a:spcAft>
      <a:buClrTx/>
      <a:buSzPct val="100000"/>
      <a:buFont typeface="Helvetica"/>
      <a:buChar char="•"/>
      <a:tabLst/>
      <a:defRPr kumimoji="0" sz="5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Interstate"/>
      </a:defRPr>
    </a:lvl5pPr>
    <a:lvl6pPr marL="2997200" marR="0" indent="-711200" algn="l" defTabSz="914400" rtl="0" fontAlgn="auto" latinLnBrk="0" hangingPunct="0">
      <a:lnSpc>
        <a:spcPct val="110000"/>
      </a:lnSpc>
      <a:spcBef>
        <a:spcPts val="2000"/>
      </a:spcBef>
      <a:spcAft>
        <a:spcPts val="0"/>
      </a:spcAft>
      <a:buClrTx/>
      <a:buSzPct val="100000"/>
      <a:buFont typeface="Helvetica"/>
      <a:buChar char="•"/>
      <a:tabLst/>
      <a:defRPr kumimoji="0" sz="5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Interstate"/>
      </a:defRPr>
    </a:lvl6pPr>
    <a:lvl7pPr marL="3454400" marR="0" indent="-711200" algn="l" defTabSz="914400" rtl="0" fontAlgn="auto" latinLnBrk="0" hangingPunct="0">
      <a:lnSpc>
        <a:spcPct val="110000"/>
      </a:lnSpc>
      <a:spcBef>
        <a:spcPts val="2000"/>
      </a:spcBef>
      <a:spcAft>
        <a:spcPts val="0"/>
      </a:spcAft>
      <a:buClrTx/>
      <a:buSzPct val="100000"/>
      <a:buFont typeface="Helvetica"/>
      <a:buChar char="•"/>
      <a:tabLst/>
      <a:defRPr kumimoji="0" sz="5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Interstate"/>
      </a:defRPr>
    </a:lvl7pPr>
    <a:lvl8pPr marL="3911600" marR="0" indent="-711200" algn="l" defTabSz="914400" rtl="0" fontAlgn="auto" latinLnBrk="0" hangingPunct="0">
      <a:lnSpc>
        <a:spcPct val="110000"/>
      </a:lnSpc>
      <a:spcBef>
        <a:spcPts val="2000"/>
      </a:spcBef>
      <a:spcAft>
        <a:spcPts val="0"/>
      </a:spcAft>
      <a:buClrTx/>
      <a:buSzPct val="100000"/>
      <a:buFont typeface="Helvetica"/>
      <a:buChar char="•"/>
      <a:tabLst/>
      <a:defRPr kumimoji="0" sz="5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Interstate"/>
      </a:defRPr>
    </a:lvl8pPr>
    <a:lvl9pPr marL="4368800" marR="0" indent="-711200" algn="l" defTabSz="914400" rtl="0" fontAlgn="auto" latinLnBrk="0" hangingPunct="0">
      <a:lnSpc>
        <a:spcPct val="110000"/>
      </a:lnSpc>
      <a:spcBef>
        <a:spcPts val="2000"/>
      </a:spcBef>
      <a:spcAft>
        <a:spcPts val="0"/>
      </a:spcAft>
      <a:buClrTx/>
      <a:buSzPct val="100000"/>
      <a:buFont typeface="Helvetica"/>
      <a:buChar char="•"/>
      <a:tabLst/>
      <a:defRPr kumimoji="0" sz="5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Interstat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016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8F44A2F1-9E1F-4B54-A3A2-5F16C0AD49E2}" styleName="">
    <a:tblBg/>
    <a:wholeTbl>
      <a:tcTxStyle b="off" i="off">
        <a:font>
          <a:latin typeface="Interstate Mono"/>
          <a:ea typeface="Interstate Mono"/>
          <a:cs typeface="Interstate Mono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ff" i="off">
        <a:font>
          <a:latin typeface="Interstate Mono"/>
          <a:ea typeface="Interstate Mono"/>
          <a:cs typeface="Interstate Mono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Interstate Mono"/>
          <a:ea typeface="Interstate Mono"/>
          <a:cs typeface="Interstate Mono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BBFC77FB-9ED0-4EC9-95AA-A1379042E648}" styleName="">
    <a:tblBg/>
    <a:wholeTbl>
      <a:tcTxStyle b="off" i="off">
        <a:font>
          <a:latin typeface="Interstate Mono"/>
          <a:ea typeface="Interstate Mono"/>
          <a:cs typeface="Interstate Mono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A01B36">
              <a:alpha val="10000"/>
            </a:srgbClr>
          </a:solidFill>
        </a:fill>
      </a:tcStyle>
    </a:wholeTbl>
    <a:band2H>
      <a:tcTxStyle/>
      <a:tcStyle>
        <a:tcBdr/>
        <a:fill>
          <a:solidFill>
            <a:srgbClr val="A01B36">
              <a:alpha val="5000"/>
            </a:srgbClr>
          </a:solidFill>
        </a:fill>
      </a:tcStyle>
    </a:band2H>
    <a:firstCol>
      <a:tcTxStyle b="off" i="off">
        <a:font>
          <a:latin typeface="Interstate Mono"/>
          <a:ea typeface="Interstate Mono"/>
          <a:cs typeface="Interstate Mono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A01B36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A01B36"/>
          </a:solidFill>
        </a:fill>
      </a:tcStyle>
    </a:lastRow>
    <a:firstRow>
      <a:tcTxStyle b="on" i="off">
        <a:font>
          <a:latin typeface="Interstate Mono"/>
          <a:ea typeface="Interstate Mono"/>
          <a:cs typeface="Interstate Mon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A01B36"/>
          </a:solidFill>
        </a:fill>
      </a:tcStyle>
    </a:firstRow>
  </a:tblStyle>
  <a:tblStyle styleId="{3DC5C2F9-1CAC-4260-A1DD-9FCDBB87749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3761" autoAdjust="0"/>
    <p:restoredTop sz="96404" autoAdjust="0"/>
  </p:normalViewPr>
  <p:slideViewPr>
    <p:cSldViewPr snapToGrid="0" snapToObjects="1">
      <p:cViewPr varScale="1">
        <p:scale>
          <a:sx n="44" d="100"/>
          <a:sy n="44" d="100"/>
        </p:scale>
        <p:origin x="926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250841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1828800" latinLnBrk="0">
      <a:defRPr sz="2400">
        <a:latin typeface="Calibri"/>
        <a:ea typeface="Calibri"/>
        <a:cs typeface="Calibri"/>
        <a:sym typeface="Calibri"/>
      </a:defRPr>
    </a:lvl1pPr>
    <a:lvl2pPr indent="228600" defTabSz="1828800" latinLnBrk="0">
      <a:defRPr sz="2400">
        <a:latin typeface="Calibri"/>
        <a:ea typeface="Calibri"/>
        <a:cs typeface="Calibri"/>
        <a:sym typeface="Calibri"/>
      </a:defRPr>
    </a:lvl2pPr>
    <a:lvl3pPr indent="457200" defTabSz="1828800" latinLnBrk="0">
      <a:defRPr sz="2400">
        <a:latin typeface="Calibri"/>
        <a:ea typeface="Calibri"/>
        <a:cs typeface="Calibri"/>
        <a:sym typeface="Calibri"/>
      </a:defRPr>
    </a:lvl3pPr>
    <a:lvl4pPr indent="685800" defTabSz="1828800" latinLnBrk="0">
      <a:defRPr sz="2400">
        <a:latin typeface="Calibri"/>
        <a:ea typeface="Calibri"/>
        <a:cs typeface="Calibri"/>
        <a:sym typeface="Calibri"/>
      </a:defRPr>
    </a:lvl4pPr>
    <a:lvl5pPr indent="914400" defTabSz="1828800" latinLnBrk="0">
      <a:defRPr sz="2400">
        <a:latin typeface="Calibri"/>
        <a:ea typeface="Calibri"/>
        <a:cs typeface="Calibri"/>
        <a:sym typeface="Calibri"/>
      </a:defRPr>
    </a:lvl5pPr>
    <a:lvl6pPr indent="1143000" defTabSz="1828800" latinLnBrk="0">
      <a:defRPr sz="2400">
        <a:latin typeface="Calibri"/>
        <a:ea typeface="Calibri"/>
        <a:cs typeface="Calibri"/>
        <a:sym typeface="Calibri"/>
      </a:defRPr>
    </a:lvl6pPr>
    <a:lvl7pPr indent="1371600" defTabSz="1828800" latinLnBrk="0">
      <a:defRPr sz="2400">
        <a:latin typeface="Calibri"/>
        <a:ea typeface="Calibri"/>
        <a:cs typeface="Calibri"/>
        <a:sym typeface="Calibri"/>
      </a:defRPr>
    </a:lvl7pPr>
    <a:lvl8pPr indent="1600200" defTabSz="1828800" latinLnBrk="0">
      <a:defRPr sz="2400">
        <a:latin typeface="Calibri"/>
        <a:ea typeface="Calibri"/>
        <a:cs typeface="Calibri"/>
        <a:sym typeface="Calibri"/>
      </a:defRPr>
    </a:lvl8pPr>
    <a:lvl9pPr indent="1828800" defTabSz="1828800" latinLnBrk="0">
      <a:defRPr sz="2400">
        <a:latin typeface="Calibri"/>
        <a:ea typeface="Calibri"/>
        <a:cs typeface="Calibri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089437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339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30417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364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emf"/><Relationship Id="rId4" Type="http://schemas.openxmlformats.org/officeDocument/2006/relationships/image" Target="../media/image8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Kapak İngliz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023" y="6601753"/>
            <a:ext cx="12218296" cy="96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1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vam İngiliz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zemin_5_arka_genis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5771" y="540867"/>
            <a:ext cx="5613400" cy="520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36" y="217378"/>
            <a:ext cx="4235096" cy="109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45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Kapak Türkçe 50. Yı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0462" y="6123709"/>
            <a:ext cx="11269419" cy="1506744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6181" y="8567585"/>
            <a:ext cx="5323758" cy="493833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7261" y="5587749"/>
            <a:ext cx="10642624" cy="249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66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vam Sayfası Türkçe 50. Y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5771" y="540867"/>
            <a:ext cx="5613400" cy="520700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60" y="203607"/>
            <a:ext cx="5141095" cy="120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83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Kapak İngilizce 50. Yı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9273" y="5558253"/>
            <a:ext cx="8352513" cy="2553359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6181" y="8567585"/>
            <a:ext cx="5323758" cy="493833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36023" y="6601753"/>
            <a:ext cx="12218296" cy="96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4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vam Sayfası İngilizce 50. Yı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5771" y="540867"/>
            <a:ext cx="5613400" cy="520700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61" y="173301"/>
            <a:ext cx="4040732" cy="123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6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63" r:id="rId3"/>
    <p:sldLayoutId id="2147483662" r:id="rId4"/>
    <p:sldLayoutId id="2147483661" r:id="rId5"/>
    <p:sldLayoutId id="2147483660" r:id="rId6"/>
  </p:sldLayoutIdLst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  <p:txStyles>
    <p:titleStyle>
      <a:lvl1pPr marL="0" marR="0" indent="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Interstate"/>
        </a:defRPr>
      </a:lvl1pPr>
      <a:lvl2pPr marL="0" marR="0" indent="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Interstate"/>
        </a:defRPr>
      </a:lvl2pPr>
      <a:lvl3pPr marL="0" marR="0" indent="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Interstate"/>
        </a:defRPr>
      </a:lvl3pPr>
      <a:lvl4pPr marL="0" marR="0" indent="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Interstate"/>
        </a:defRPr>
      </a:lvl4pPr>
      <a:lvl5pPr marL="0" marR="0" indent="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Interstate"/>
        </a:defRPr>
      </a:lvl5pPr>
      <a:lvl6pPr marL="0" marR="0" indent="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Interstate"/>
        </a:defRPr>
      </a:lvl6pPr>
      <a:lvl7pPr marL="0" marR="0" indent="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Interstate"/>
        </a:defRPr>
      </a:lvl7pPr>
      <a:lvl8pPr marL="0" marR="0" indent="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Interstate"/>
        </a:defRPr>
      </a:lvl8pPr>
      <a:lvl9pPr marL="0" marR="0" indent="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Interstate"/>
        </a:defRPr>
      </a:lvl9pPr>
    </p:titleStyle>
    <p:bodyStyle>
      <a:lvl1pPr marL="457200" marR="0" indent="-45720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Interstate"/>
        </a:defRPr>
      </a:lvl1pPr>
      <a:lvl2pPr marL="990600" marR="0" indent="-53340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Interstate"/>
        </a:defRPr>
      </a:lvl2pPr>
      <a:lvl3pPr marL="1554479" marR="0" indent="-640079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Interstate"/>
        </a:defRPr>
      </a:lvl3pPr>
      <a:lvl4pPr marL="2082800" marR="0" indent="-71120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Interstate"/>
        </a:defRPr>
      </a:lvl4pPr>
      <a:lvl5pPr marL="2540000" marR="0" indent="-71120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Interstate"/>
        </a:defRPr>
      </a:lvl5pPr>
      <a:lvl6pPr marL="2997200" marR="0" indent="-71120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Interstate"/>
        </a:defRPr>
      </a:lvl6pPr>
      <a:lvl7pPr marL="3454400" marR="0" indent="-71120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Interstate"/>
        </a:defRPr>
      </a:lvl7pPr>
      <a:lvl8pPr marL="3911600" marR="0" indent="-71120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Interstate"/>
        </a:defRPr>
      </a:lvl8pPr>
      <a:lvl9pPr marL="4368800" marR="0" indent="-71120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Interstate"/>
        </a:defRPr>
      </a:lvl9pPr>
    </p:bodyStyle>
    <p:otherStyle>
      <a:lvl1pPr marL="0" marR="0" indent="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nterstate"/>
        </a:defRPr>
      </a:lvl1pPr>
      <a:lvl2pPr marL="0" marR="0" indent="45720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nterstate"/>
        </a:defRPr>
      </a:lvl2pPr>
      <a:lvl3pPr marL="0" marR="0" indent="91440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nterstate"/>
        </a:defRPr>
      </a:lvl3pPr>
      <a:lvl4pPr marL="0" marR="0" indent="137160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nterstate"/>
        </a:defRPr>
      </a:lvl4pPr>
      <a:lvl5pPr marL="0" marR="0" indent="182880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nterstate"/>
        </a:defRPr>
      </a:lvl5pPr>
      <a:lvl6pPr marL="0" marR="0" indent="228600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nterstate"/>
        </a:defRPr>
      </a:lvl6pPr>
      <a:lvl7pPr marL="0" marR="0" indent="274320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nterstate"/>
        </a:defRPr>
      </a:lvl7pPr>
      <a:lvl8pPr marL="0" marR="0" indent="320040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nterstate"/>
        </a:defRPr>
      </a:lvl8pPr>
      <a:lvl9pPr marL="0" marR="0" indent="365760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nterst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BC5128-51CD-4DE3-A2B8-E57FF8A4D1CA}"/>
              </a:ext>
            </a:extLst>
          </p:cNvPr>
          <p:cNvSpPr txBox="1"/>
          <p:nvPr/>
        </p:nvSpPr>
        <p:spPr>
          <a:xfrm>
            <a:off x="15983712" y="10131552"/>
            <a:ext cx="7717536" cy="354148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lang="tr-TR" dirty="0" smtClean="0"/>
              <a:t>Dr. Kübra </a:t>
            </a:r>
            <a:r>
              <a:rPr lang="tr-TR" smtClean="0"/>
              <a:t>Atalay Kabasakal</a:t>
            </a:r>
          </a:p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endParaRPr kumimoji="0" lang="en-US" sz="5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</p:spTree>
    <p:extLst>
      <p:ext uri="{BB962C8B-B14F-4D97-AF65-F5344CB8AC3E}">
        <p14:creationId xmlns:p14="http://schemas.microsoft.com/office/powerpoint/2010/main" val="96568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D2CF2F7-C731-4B75-92E9-3D059C1547F6}"/>
              </a:ext>
            </a:extLst>
          </p:cNvPr>
          <p:cNvSpPr/>
          <p:nvPr/>
        </p:nvSpPr>
        <p:spPr>
          <a:xfrm>
            <a:off x="1790503" y="2508007"/>
            <a:ext cx="20917097" cy="21973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tr-TR" b="1" dirty="0"/>
              <a:t>Ortalamalar arası farkın </a:t>
            </a:r>
            <a:r>
              <a:rPr lang="tr-TR" b="1"/>
              <a:t>standart hatası</a:t>
            </a:r>
          </a:p>
          <a:p>
            <a:pPr marL="0" indent="0">
              <a:buNone/>
            </a:pPr>
            <a:endParaRPr lang="tr-TR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77D705-F8EA-4268-8667-68AEFC05FC27}"/>
                  </a:ext>
                </a:extLst>
              </p:cNvPr>
              <p:cNvSpPr txBox="1"/>
              <p:nvPr/>
            </p:nvSpPr>
            <p:spPr>
              <a:xfrm>
                <a:off x="1219200" y="3563130"/>
                <a:ext cx="21374297" cy="8731234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10000"/>
                  </a:lnSpc>
                  <a:spcBef>
                    <a:spcPts val="2000"/>
                  </a:spcBef>
                  <a:spcAft>
                    <a:spcPts val="0"/>
                  </a:spcAft>
                  <a:buClrTx/>
                  <a:buSzPct val="100000"/>
                  <a:buNone/>
                  <a:tabLst/>
                </a:pPr>
                <a:r>
                  <a:rPr kumimoji="0" lang="en-US" sz="56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nterstate"/>
                  </a:rPr>
                  <a:t>B</a:t>
                </a:r>
                <a:r>
                  <a:rPr kumimoji="0" lang="tr-TR" sz="5600" b="0" i="0" u="none" strike="noStrike" cap="none" spc="0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nterstate"/>
                  </a:rPr>
                  <a:t>irleşik</a:t>
                </a:r>
                <a:r>
                  <a:rPr kumimoji="0" lang="tr-TR" sz="5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nterstate"/>
                  </a:rPr>
                  <a:t> </a:t>
                </a:r>
                <a:r>
                  <a:rPr kumimoji="0" lang="tr-TR" sz="5600" b="0" i="0" u="none" strike="noStrike" cap="none" spc="0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nterstate"/>
                  </a:rPr>
                  <a:t>varyansın</a:t>
                </a:r>
                <a:r>
                  <a:rPr kumimoji="0" lang="tr-TR" sz="5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nterstate"/>
                  </a:rPr>
                  <a:t> hesaplanması:</a:t>
                </a:r>
              </a:p>
              <a:p>
                <a:r>
                  <a:rPr lang="tr-TR" dirty="0"/>
                  <a:t>Evren </a:t>
                </a:r>
                <a:r>
                  <a:rPr lang="tr-TR" dirty="0" err="1"/>
                  <a:t>varyanslarını</a:t>
                </a:r>
                <a:r>
                  <a:rPr lang="tr-TR" dirty="0"/>
                  <a:t> eşit olduğu varsayımı altında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dirty="0"/>
                          <m:t>σ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tr-TR" dirty="0" smtClean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dirty="0"/>
                          <m:t>σ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tr-TR" i="1">
                        <a:latin typeface="Cambria Math"/>
                      </a:rPr>
                      <m:t>′</m:t>
                    </m:r>
                  </m:oMath>
                </a14:m>
                <a:r>
                  <a:rPr lang="tr-TR" dirty="0"/>
                  <a:t>dir. 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tr-TR" i="1">
                            <a:latin typeface="Cambria Math"/>
                          </a:rPr>
                          <m:t>𝑠</m:t>
                        </m:r>
                        <m:r>
                          <a:rPr lang="tr-TR" i="1" baseline="30000">
                            <a:latin typeface="Cambria Math"/>
                          </a:rPr>
                          <m:t>2</m:t>
                        </m:r>
                      </m:e>
                      <m:sub>
                        <m:r>
                          <a:rPr lang="tr-TR" i="1">
                            <a:latin typeface="Cambria Math"/>
                          </a:rPr>
                          <m:t>1</m:t>
                        </m:r>
                      </m:sub>
                      <m:sup/>
                    </m:sSubSup>
                  </m:oMath>
                </a14:m>
                <a:r>
                  <a:rPr lang="tr-TR" dirty="0"/>
                  <a:t>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tr-TR" i="1">
                            <a:latin typeface="Cambria Math"/>
                          </a:rPr>
                          <m:t>𝑠</m:t>
                        </m:r>
                        <m:r>
                          <a:rPr lang="tr-TR" i="1" baseline="30000">
                            <a:latin typeface="Cambria Math"/>
                          </a:rPr>
                          <m:t>2</m:t>
                        </m:r>
                      </m:e>
                      <m:sub>
                        <m:r>
                          <a:rPr lang="tr-TR" i="1">
                            <a:latin typeface="Cambria Math"/>
                          </a:rPr>
                          <m:t>2</m:t>
                        </m:r>
                      </m:sub>
                      <m:sup/>
                    </m:sSubSup>
                  </m:oMath>
                </a14:m>
                <a:r>
                  <a:rPr lang="tr-TR" dirty="0"/>
                  <a:t> </a:t>
                </a:r>
                <a:r>
                  <a:rPr lang="tr-TR" dirty="0" err="1"/>
                  <a:t>nin</a:t>
                </a:r>
                <a:r>
                  <a:rPr lang="tr-TR" dirty="0"/>
                  <a:t> karesi her biri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/>
                      </a:rPr>
                      <m:t>σ</m:t>
                    </m:r>
                    <m:r>
                      <a:rPr lang="tr-TR" i="1" baseline="30000">
                        <a:latin typeface="Cambria Math"/>
                      </a:rPr>
                      <m:t>2</m:t>
                    </m:r>
                  </m:oMath>
                </a14:m>
                <a:r>
                  <a:rPr lang="tr-TR" dirty="0"/>
                  <a:t>’</a:t>
                </a:r>
                <a:r>
                  <a:rPr lang="tr-TR" dirty="0" err="1"/>
                  <a:t>yi</a:t>
                </a:r>
                <a:r>
                  <a:rPr lang="tr-TR" dirty="0"/>
                  <a:t> kestirmektedir.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/>
                      </a:rPr>
                      <m:t>σ</m:t>
                    </m:r>
                    <m:r>
                      <a:rPr lang="tr-TR" i="1" baseline="30000">
                        <a:latin typeface="Cambria Math"/>
                      </a:rPr>
                      <m:t>2</m:t>
                    </m:r>
                    <m:r>
                      <m:rPr>
                        <m:nor/>
                      </m:rPr>
                      <a:rPr lang="tr-TR" dirty="0"/>
                      <m:t>’</m:t>
                    </m:r>
                    <m:r>
                      <m:rPr>
                        <m:nor/>
                      </m:rPr>
                      <a:rPr lang="tr-TR" dirty="0" err="1"/>
                      <m:t>yi</m:t>
                    </m:r>
                    <m:r>
                      <m:rPr>
                        <m:nor/>
                      </m:rPr>
                      <a:rPr lang="tr-TR" b="0" i="0" dirty="0" smtClean="0"/>
                      <m:t> </m:t>
                    </m:r>
                  </m:oMath>
                </a14:m>
                <a:r>
                  <a:rPr lang="tr-TR" dirty="0"/>
                  <a:t>değerinin en iyi kestirimi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tr-TR" i="1">
                            <a:latin typeface="Cambria Math"/>
                          </a:rPr>
                          <m:t>𝑠</m:t>
                        </m:r>
                        <m:r>
                          <a:rPr lang="tr-TR" i="1" baseline="30000">
                            <a:latin typeface="Cambria Math"/>
                          </a:rPr>
                          <m:t>2</m:t>
                        </m:r>
                      </m:e>
                      <m:sub>
                        <m:r>
                          <a:rPr lang="tr-TR" i="1">
                            <a:latin typeface="Cambria Math"/>
                          </a:rPr>
                          <m:t>1</m:t>
                        </m:r>
                      </m:sub>
                      <m:sup/>
                    </m:sSubSup>
                  </m:oMath>
                </a14:m>
                <a:r>
                  <a:rPr lang="tr-TR" dirty="0"/>
                  <a:t>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tr-TR" i="1">
                            <a:latin typeface="Cambria Math"/>
                          </a:rPr>
                          <m:t>𝑠</m:t>
                        </m:r>
                        <m:r>
                          <a:rPr lang="tr-TR" i="1" baseline="30000">
                            <a:latin typeface="Cambria Math"/>
                          </a:rPr>
                          <m:t>2</m:t>
                        </m:r>
                      </m:e>
                      <m:sub>
                        <m:r>
                          <a:rPr lang="tr-TR" i="1">
                            <a:latin typeface="Cambria Math"/>
                          </a:rPr>
                          <m:t>2</m:t>
                        </m:r>
                      </m:sub>
                      <m:sup/>
                    </m:sSubSup>
                  </m:oMath>
                </a14:m>
                <a:r>
                  <a:rPr lang="tr-TR" dirty="0"/>
                  <a:t>  ortalamasıdır. Bu ortalama birleşik </a:t>
                </a:r>
                <a:r>
                  <a:rPr lang="tr-TR" dirty="0" err="1"/>
                  <a:t>varyans</a:t>
                </a:r>
                <a:r>
                  <a:rPr lang="tr-TR" dirty="0"/>
                  <a:t> olarak adlandırılır. </a:t>
                </a:r>
              </a:p>
              <a:p>
                <a:r>
                  <a:rPr lang="tr-TR" dirty="0"/>
                  <a:t>Birleşik varyans yapılabilecek en iyi kestirimdir. Birleşik kestirimin standart hatası tek bir örnekleme ait istatistiğin kullanılmasıyla elde edilen standart hata değerine göre daha küçüktür. </a:t>
                </a:r>
                <a:endParaRPr kumimoji="0" lang="en-US" sz="5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Interstate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77D705-F8EA-4268-8667-68AEFC05F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3563130"/>
                <a:ext cx="21374297" cy="8731234"/>
              </a:xfrm>
              <a:prstGeom prst="rect">
                <a:avLst/>
              </a:prstGeom>
              <a:blipFill>
                <a:blip r:embed="rId2"/>
                <a:stretch>
                  <a:fillRect l="-1569" r="-1683" b="-2095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366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6B4B752-A8DB-461C-AAE4-866CF9C8F4D6}"/>
                  </a:ext>
                </a:extLst>
              </p:cNvPr>
              <p:cNvSpPr txBox="1"/>
              <p:nvPr/>
            </p:nvSpPr>
            <p:spPr>
              <a:xfrm>
                <a:off x="1284514" y="2590800"/>
                <a:ext cx="21575486" cy="3497559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10000"/>
                  </a:lnSpc>
                  <a:spcBef>
                    <a:spcPts val="2000"/>
                  </a:spcBef>
                  <a:spcAft>
                    <a:spcPts val="0"/>
                  </a:spcAft>
                  <a:buClrTx/>
                  <a:buSzPct val="100000"/>
                  <a:buNone/>
                  <a:tabLst/>
                </a:pPr>
                <a:r>
                  <a:rPr kumimoji="0" lang="tr-TR" sz="56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nterstate"/>
                  </a:rPr>
                  <a:t>Birleşik </a:t>
                </a:r>
                <a:r>
                  <a:rPr kumimoji="0" lang="tr-TR" sz="5600" b="1" i="0" u="none" strike="noStrike" cap="none" spc="0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nterstate"/>
                  </a:rPr>
                  <a:t>varyans</a:t>
                </a:r>
                <a:r>
                  <a:rPr kumimoji="0" lang="tr-TR" sz="56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nterstate"/>
                  </a:rPr>
                  <a:t>:</a:t>
                </a:r>
                <a:endParaRPr lang="tr-TR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6B4B752-A8DB-461C-AAE4-866CF9C8F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514" y="2590800"/>
                <a:ext cx="21575486" cy="3497559"/>
              </a:xfrm>
              <a:prstGeom prst="rect">
                <a:avLst/>
              </a:prstGeom>
              <a:blipFill>
                <a:blip r:embed="rId2"/>
                <a:stretch>
                  <a:fillRect l="-1582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E2BFDDF-4D1E-454A-8CF7-55D1134F70E1}"/>
                  </a:ext>
                </a:extLst>
              </p:cNvPr>
              <p:cNvSpPr txBox="1"/>
              <p:nvPr/>
            </p:nvSpPr>
            <p:spPr>
              <a:xfrm>
                <a:off x="1088571" y="7445829"/>
                <a:ext cx="21031200" cy="4189863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t">
                <a:spAutoFit/>
              </a:bodyPr>
              <a:lstStyle/>
              <a:p>
                <a:pPr marL="0" indent="0">
                  <a:buNone/>
                </a:pPr>
                <a:r>
                  <a:rPr lang="tr-TR" b="1" dirty="0"/>
                  <a:t>Ortalamalar arası farkın standart hatası: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tr-TR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E2BFDDF-4D1E-454A-8CF7-55D1134F7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571" y="7445829"/>
                <a:ext cx="21031200" cy="4189863"/>
              </a:xfrm>
              <a:prstGeom prst="rect">
                <a:avLst/>
              </a:prstGeom>
              <a:blipFill>
                <a:blip r:embed="rId3"/>
                <a:stretch>
                  <a:fillRect l="-1623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158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50ED97-DB44-459E-AD06-F46716030C8A}"/>
              </a:ext>
            </a:extLst>
          </p:cNvPr>
          <p:cNvSpPr txBox="1"/>
          <p:nvPr/>
        </p:nvSpPr>
        <p:spPr>
          <a:xfrm>
            <a:off x="1458686" y="2264949"/>
            <a:ext cx="20769942" cy="918610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kumimoji="0" lang="tr-TR" sz="5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Örnek: </a:t>
            </a:r>
            <a:r>
              <a:rPr kumimoji="0" lang="tr-TR" sz="4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Bir araştırmacı çocukların 5 yaşlarındaki TV izleme alışkanlıklarının onların gelecekteki performanslarını etkilediğini düşünmektedir. Düzenli olarak susam sokağı izleyen çocukların orta okul başarılarının daha yüksek olacağı düşünülmektedir. </a:t>
            </a:r>
          </a:p>
          <a:p>
            <a:r>
              <a:rPr lang="tr-TR" sz="4800" dirty="0"/>
              <a:t>Bir araştırmacı bu araştırma sorusunu incelemek amacıyla 20 öğrenci seçmiştir.</a:t>
            </a:r>
          </a:p>
          <a:p>
            <a:pPr lvl="1"/>
            <a:r>
              <a:rPr kumimoji="0" lang="tr-TR" sz="4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Örneklem 1: Çocukken s</a:t>
            </a:r>
            <a:r>
              <a:rPr lang="tr-TR" sz="4800" dirty="0"/>
              <a:t>usam sokağı izleyen 10 orta okul öğrencisi</a:t>
            </a:r>
          </a:p>
          <a:p>
            <a:pPr lvl="1"/>
            <a:r>
              <a:rPr lang="tr-TR" sz="4800" dirty="0"/>
              <a:t>Örneklem 2: Çocukken susam sokağı izlemeyen 10 orta okul </a:t>
            </a:r>
            <a:r>
              <a:rPr lang="tr-TR" sz="4800" dirty="0" err="1"/>
              <a:t>öğrencis</a:t>
            </a:r>
            <a:r>
              <a:rPr lang="en-US" sz="4800" dirty="0" err="1"/>
              <a:t>i</a:t>
            </a:r>
            <a:endParaRPr kumimoji="0" lang="tr-TR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kumimoji="0" lang="en-US" sz="56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Ara</a:t>
            </a:r>
            <a:r>
              <a:rPr kumimoji="0" lang="tr-TR" sz="5600" b="0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ştırma</a:t>
            </a:r>
            <a:r>
              <a:rPr kumimoji="0" lang="tr-TR" sz="56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 sorusu</a:t>
            </a:r>
            <a:r>
              <a:rPr kumimoji="0" lang="tr-TR" sz="5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: Çocukken susam sokağı izlemenin öğrencilerin ortaokul başarılarına etkisi var mıdı</a:t>
            </a:r>
            <a:r>
              <a:rPr lang="tr-TR" dirty="0"/>
              <a:t>r?</a:t>
            </a:r>
            <a:endParaRPr kumimoji="0" lang="en-US" sz="5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</p:spTree>
    <p:extLst>
      <p:ext uri="{BB962C8B-B14F-4D97-AF65-F5344CB8AC3E}">
        <p14:creationId xmlns:p14="http://schemas.microsoft.com/office/powerpoint/2010/main" val="73891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BCD174-CF50-414B-A7D0-6DD34EE5148D}"/>
              </a:ext>
            </a:extLst>
          </p:cNvPr>
          <p:cNvSpPr/>
          <p:nvPr/>
        </p:nvSpPr>
        <p:spPr>
          <a:xfrm>
            <a:off x="2416629" y="2748253"/>
            <a:ext cx="15871371" cy="8219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tr-TR" b="1" dirty="0"/>
              <a:t>Hipotez Testinin Aşamaları</a:t>
            </a:r>
          </a:p>
          <a:p>
            <a:pPr marL="914400" indent="-914400">
              <a:buAutoNum type="arabicPeriod"/>
            </a:pPr>
            <a:r>
              <a:rPr lang="tr-TR" dirty="0"/>
              <a:t>Evren dağılım özelliklerinin belirlenmesi</a:t>
            </a:r>
          </a:p>
          <a:p>
            <a:pPr marL="914400" indent="-914400">
              <a:buAutoNum type="arabicPeriod"/>
            </a:pPr>
            <a:r>
              <a:rPr lang="tr-TR" dirty="0"/>
              <a:t>Hipotezlerin kurulması</a:t>
            </a:r>
          </a:p>
          <a:p>
            <a:pPr marL="914400" indent="-914400">
              <a:buAutoNum type="arabicPeriod"/>
            </a:pPr>
            <a:r>
              <a:rPr lang="tr-TR" dirty="0"/>
              <a:t>Karar kuralının belirlenmesi</a:t>
            </a:r>
          </a:p>
          <a:p>
            <a:pPr marL="914400" indent="-914400">
              <a:buAutoNum type="arabicPeriod"/>
            </a:pPr>
            <a:r>
              <a:rPr lang="tr-TR" dirty="0"/>
              <a:t>Örneklem istatistiğinin hesaplanması</a:t>
            </a:r>
          </a:p>
          <a:p>
            <a:pPr marL="914400" indent="-914400">
              <a:buAutoNum type="arabicPeriod"/>
            </a:pPr>
            <a:r>
              <a:rPr lang="tr-TR" dirty="0"/>
              <a:t>Karar verme</a:t>
            </a:r>
          </a:p>
          <a:p>
            <a:pPr marL="914400" indent="-914400">
              <a:buAutoNum type="arabicPeriod"/>
            </a:pPr>
            <a:r>
              <a:rPr lang="tr-TR" dirty="0"/>
              <a:t>Sonuçların yorumlanması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2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2070D5-2B4E-4B11-8ADA-62C91B8925CA}"/>
              </a:ext>
            </a:extLst>
          </p:cNvPr>
          <p:cNvSpPr/>
          <p:nvPr/>
        </p:nvSpPr>
        <p:spPr>
          <a:xfrm>
            <a:off x="2155372" y="2513002"/>
            <a:ext cx="20160342" cy="8219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>
              <a:buAutoNum type="arabicPeriod"/>
            </a:pPr>
            <a:r>
              <a:rPr lang="tr-TR" b="1" dirty="0"/>
              <a:t>Evren dağılım özelliklerinin belirlenmesi</a:t>
            </a:r>
          </a:p>
          <a:p>
            <a:r>
              <a:rPr lang="tr-TR" dirty="0"/>
              <a:t>Bağımlı değişken: </a:t>
            </a:r>
            <a:r>
              <a:rPr lang="tr-TR" dirty="0" smtClean="0"/>
              <a:t>ortaokul </a:t>
            </a:r>
            <a:r>
              <a:rPr lang="tr-TR" dirty="0"/>
              <a:t>başarı puanları, sürekli ve normal</a:t>
            </a:r>
          </a:p>
          <a:p>
            <a:r>
              <a:rPr lang="tr-TR" dirty="0"/>
              <a:t>Bağımsız değişken: susam sokağı izleme durumu</a:t>
            </a:r>
          </a:p>
          <a:p>
            <a:r>
              <a:rPr lang="tr-TR" dirty="0"/>
              <a:t>Desen: Bağımsız ölçümler deseni </a:t>
            </a:r>
          </a:p>
          <a:p>
            <a:pPr lvl="1"/>
            <a:r>
              <a:rPr lang="tr-TR" dirty="0"/>
              <a:t>Birbirinden bağımsız iki öğrenci grubumuz var</a:t>
            </a:r>
          </a:p>
          <a:p>
            <a:r>
              <a:rPr lang="tr-TR" dirty="0"/>
              <a:t>Uygun yöntem: Bağımsız gruplarda t testi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0794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DDAB2C-0198-4C37-B6A0-871BF20B6267}"/>
              </a:ext>
            </a:extLst>
          </p:cNvPr>
          <p:cNvSpPr txBox="1"/>
          <p:nvPr/>
        </p:nvSpPr>
        <p:spPr>
          <a:xfrm>
            <a:off x="1719943" y="2699657"/>
            <a:ext cx="20399828" cy="1025511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kumimoji="0" lang="tr-TR" sz="5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2. </a:t>
            </a:r>
            <a:r>
              <a:rPr lang="tr-TR" b="1" dirty="0"/>
              <a:t>Hipotezlerin Kurulması</a:t>
            </a:r>
          </a:p>
          <a:p>
            <a:r>
              <a:rPr lang="tr-TR" dirty="0"/>
              <a:t>Sıfır hipotezi</a:t>
            </a:r>
            <a:r>
              <a:rPr lang="en-US" dirty="0"/>
              <a:t>: 		 H</a:t>
            </a:r>
            <a:r>
              <a:rPr lang="en-US" baseline="-25000" dirty="0"/>
              <a:t>0</a:t>
            </a:r>
            <a:r>
              <a:rPr lang="en-US" dirty="0"/>
              <a:t>: μ</a:t>
            </a:r>
            <a:r>
              <a:rPr lang="en-US" baseline="-25000" dirty="0"/>
              <a:t>1</a:t>
            </a:r>
            <a:r>
              <a:rPr lang="en-US" dirty="0"/>
              <a:t> - μ</a:t>
            </a:r>
            <a:r>
              <a:rPr lang="en-US" baseline="-25000" dirty="0"/>
              <a:t>2 </a:t>
            </a:r>
            <a:r>
              <a:rPr lang="en-US" dirty="0"/>
              <a:t>=0 			</a:t>
            </a:r>
            <a:endParaRPr lang="tr-TR" dirty="0"/>
          </a:p>
          <a:p>
            <a:pPr marL="0" indent="0">
              <a:buNone/>
            </a:pPr>
            <a:r>
              <a:rPr lang="en-US" dirty="0"/>
              <a:t>(</a:t>
            </a:r>
            <a:r>
              <a:rPr lang="tr-TR" dirty="0"/>
              <a:t>Evren ortalamaları arasında bir farklılık yoktur. Susam sokağı izleyen ve izlemeyen öğrencilerin ortaokul puanları evrende eşittir.</a:t>
            </a:r>
            <a:r>
              <a:rPr lang="en-US" dirty="0" smtClean="0"/>
              <a:t>)</a:t>
            </a:r>
            <a:endParaRPr lang="en-US" dirty="0"/>
          </a:p>
          <a:p>
            <a:r>
              <a:rPr lang="tr-TR" dirty="0"/>
              <a:t>Alternatif hipotez</a:t>
            </a:r>
            <a:r>
              <a:rPr lang="en-US" dirty="0"/>
              <a:t>: 	H</a:t>
            </a:r>
            <a:r>
              <a:rPr lang="en-US" baseline="-25000" dirty="0"/>
              <a:t>1</a:t>
            </a:r>
            <a:r>
              <a:rPr lang="en-US" dirty="0"/>
              <a:t>: μ</a:t>
            </a:r>
            <a:r>
              <a:rPr lang="en-US" baseline="-25000" dirty="0"/>
              <a:t>1</a:t>
            </a:r>
            <a:r>
              <a:rPr lang="en-US" dirty="0"/>
              <a:t> - μ</a:t>
            </a:r>
            <a:r>
              <a:rPr lang="en-US" baseline="-25000" dirty="0"/>
              <a:t>2 </a:t>
            </a:r>
            <a:r>
              <a:rPr lang="en-US" dirty="0"/>
              <a:t>≠0 			</a:t>
            </a:r>
            <a:endParaRPr lang="tr-TR" dirty="0"/>
          </a:p>
          <a:p>
            <a:pPr marL="0" indent="0">
              <a:buNone/>
            </a:pPr>
            <a:r>
              <a:rPr lang="tr-TR" dirty="0"/>
              <a:t>(Evren ortalamaları arasında anlamlı bir fark vardır. Susam sokağı izleyen öğrencilerin ortaokul ortalamaları ve izlemeyen öğrencilerden farklıdır.)</a:t>
            </a:r>
            <a:endParaRPr kumimoji="0" lang="en-US" sz="5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</p:spTree>
    <p:extLst>
      <p:ext uri="{BB962C8B-B14F-4D97-AF65-F5344CB8AC3E}">
        <p14:creationId xmlns:p14="http://schemas.microsoft.com/office/powerpoint/2010/main" val="50501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BD8FABA-F98C-4D35-9491-6D5A3F751692}"/>
                  </a:ext>
                </a:extLst>
              </p:cNvPr>
              <p:cNvSpPr/>
              <p:nvPr/>
            </p:nvSpPr>
            <p:spPr>
              <a:xfrm>
                <a:off x="1679242" y="2529779"/>
                <a:ext cx="21025515" cy="101077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tr-TR" b="1" dirty="0"/>
                  <a:t>3. Karar kuralının belirlenmesi</a:t>
                </a:r>
              </a:p>
              <a:p>
                <a:r>
                  <a:rPr lang="tr-TR" sz="4800" dirty="0"/>
                  <a:t>Alfa değeri 0.05 olsun</a:t>
                </a:r>
              </a:p>
              <a:p>
                <a:r>
                  <a:rPr lang="tr-TR" sz="4800" dirty="0"/>
                  <a:t>Yönsüz hipotez testi</a:t>
                </a:r>
              </a:p>
              <a:p>
                <a:r>
                  <a:rPr lang="tr-TR" sz="4800" dirty="0"/>
                  <a:t>İki örneklem t testi için serbestlik derecesi</a:t>
                </a:r>
              </a:p>
              <a:p>
                <a:pPr lvl="1"/>
                <a:r>
                  <a:rPr lang="tr-TR" sz="4800" dirty="0" err="1"/>
                  <a:t>sd</a:t>
                </a:r>
                <a:r>
                  <a:rPr lang="tr-TR" sz="4800" dirty="0"/>
                  <a:t>= n1 +n2-2				</a:t>
                </a:r>
                <a:r>
                  <a:rPr lang="tr-TR" sz="4800" dirty="0" err="1"/>
                  <a:t>sd</a:t>
                </a:r>
                <a:r>
                  <a:rPr lang="tr-TR" sz="4800" dirty="0"/>
                  <a:t>= 10+10-2 = 18</a:t>
                </a:r>
              </a:p>
              <a:p>
                <a:r>
                  <a:rPr lang="tr-TR" sz="4800" dirty="0"/>
                  <a:t>Kritik t değeri t tablosunda </a:t>
                </a:r>
                <a:r>
                  <a:rPr lang="tr-TR" sz="4800" dirty="0" err="1"/>
                  <a:t>sd</a:t>
                </a:r>
                <a:r>
                  <a:rPr lang="tr-TR" sz="4800" dirty="0"/>
                  <a:t>=18 olan satır ve iki uçta toplan 0.05 </a:t>
                </a:r>
                <a:r>
                  <a:rPr lang="tr-TR" sz="4800" dirty="0" err="1"/>
                  <a:t>lik</a:t>
                </a:r>
                <a:r>
                  <a:rPr lang="tr-TR" sz="4800" dirty="0"/>
                  <a:t> alanı </a:t>
                </a:r>
                <a:r>
                  <a:rPr lang="tr-TR" sz="4800" dirty="0" err="1"/>
                  <a:t>göst</a:t>
                </a:r>
                <a:r>
                  <a:rPr lang="en-US" sz="4800" dirty="0"/>
                  <a:t>e</a:t>
                </a:r>
                <a:r>
                  <a:rPr lang="tr-TR" sz="4800" dirty="0"/>
                  <a:t>ren sütunda yer alan t değeridir. Bu değer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4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4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tr-TR" sz="4800" b="0" i="1" smtClean="0">
                            <a:latin typeface="Cambria Math" panose="02040503050406030204" pitchFamily="18" charset="0"/>
                          </a:rPr>
                          <m:t>𝑘𝑟𝑖𝑡𝑖𝑘</m:t>
                        </m:r>
                      </m:sub>
                    </m:sSub>
                    <m:r>
                      <a:rPr lang="tr-TR" sz="4800" b="0" i="1" smtClean="0">
                        <a:latin typeface="Cambria Math" panose="02040503050406030204" pitchFamily="18" charset="0"/>
                      </a:rPr>
                      <m:t>=2.101</m:t>
                    </m:r>
                  </m:oMath>
                </a14:m>
                <a:r>
                  <a:rPr lang="tr-TR" sz="4800" b="0" dirty="0"/>
                  <a:t> ve -2.101</a:t>
                </a:r>
              </a:p>
              <a:p>
                <a:pPr marL="0" indent="0">
                  <a:buNone/>
                </a:pPr>
                <a:r>
                  <a:rPr lang="tr-TR" sz="4800" i="1" dirty="0"/>
                  <a:t>Karar kuralı: </a:t>
                </a:r>
              </a:p>
              <a:p>
                <a:pPr lvl="1"/>
                <a:r>
                  <a:rPr lang="tr-TR" sz="4800" b="0" dirty="0"/>
                  <a:t>Elde ettiğimiz t istatistiği 2.101’den büyük veya -2.101’den küçük olursa H0 reddedilir.</a:t>
                </a:r>
                <a:endParaRPr lang="tr-TR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BD8FABA-F98C-4D35-9491-6D5A3F7516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242" y="2529779"/>
                <a:ext cx="21025515" cy="10107767"/>
              </a:xfrm>
              <a:prstGeom prst="rect">
                <a:avLst/>
              </a:prstGeom>
              <a:blipFill>
                <a:blip r:embed="rId2"/>
                <a:stretch>
                  <a:fillRect l="-1594" t="-1267" b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94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916AA2-83BC-4A74-8F4C-6AE7035249CB}"/>
              </a:ext>
            </a:extLst>
          </p:cNvPr>
          <p:cNvSpPr/>
          <p:nvPr/>
        </p:nvSpPr>
        <p:spPr>
          <a:xfrm>
            <a:off x="2045086" y="2290293"/>
            <a:ext cx="11934677" cy="9929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tr-TR" b="1" dirty="0"/>
              <a:t>4. Örneklem istatistiğinin hesaplanması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4929EEA-1DF8-489E-94BF-5426826362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3373126"/>
                  </p:ext>
                </p:extLst>
              </p:nvPr>
            </p:nvGraphicFramePr>
            <p:xfrm>
              <a:off x="1557863" y="3909162"/>
              <a:ext cx="12604552" cy="9009253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6302276">
                      <a:extLst>
                        <a:ext uri="{9D8B030D-6E8A-4147-A177-3AD203B41FA5}">
                          <a16:colId xmlns:a16="http://schemas.microsoft.com/office/drawing/2014/main" val="632364769"/>
                        </a:ext>
                      </a:extLst>
                    </a:gridCol>
                    <a:gridCol w="6302276">
                      <a:extLst>
                        <a:ext uri="{9D8B030D-6E8A-4147-A177-3AD203B41FA5}">
                          <a16:colId xmlns:a16="http://schemas.microsoft.com/office/drawing/2014/main" val="9064726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tr-TR" sz="40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Susam sokağını izleyenler</a:t>
                          </a:r>
                        </a:p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tr-TR" sz="40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Ortaokul puanları </a:t>
                          </a:r>
                          <a:endParaRPr lang="en-US" sz="3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tr-TR" sz="3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Susam sokağı izlemeyenler</a:t>
                          </a:r>
                        </a:p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tr-TR" sz="3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Ortaokul puanları </a:t>
                          </a:r>
                          <a:endParaRPr lang="en-US" sz="3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16574249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4000" dirty="0">
                              <a:effectLst/>
                            </a:rPr>
                            <a:t>86</a:t>
                          </a:r>
                          <a:endParaRPr lang="en-US" sz="3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40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90</a:t>
                          </a:r>
                          <a:endParaRPr lang="en-US" sz="3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2437823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4000" dirty="0">
                              <a:effectLst/>
                            </a:rPr>
                            <a:t>87</a:t>
                          </a:r>
                          <a:endParaRPr lang="en-US" sz="3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40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89</a:t>
                          </a:r>
                          <a:endParaRPr lang="en-US" sz="3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4470412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4000" dirty="0">
                              <a:effectLst/>
                            </a:rPr>
                            <a:t>91</a:t>
                          </a:r>
                          <a:endParaRPr lang="en-US" sz="3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40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82</a:t>
                          </a:r>
                          <a:endParaRPr lang="en-US" sz="3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2854693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4000" dirty="0">
                              <a:effectLst/>
                            </a:rPr>
                            <a:t>97</a:t>
                          </a:r>
                          <a:endParaRPr lang="en-US" sz="3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40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83</a:t>
                          </a:r>
                          <a:endParaRPr lang="en-US" sz="3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97292190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4000" dirty="0">
                              <a:effectLst/>
                            </a:rPr>
                            <a:t>98</a:t>
                          </a:r>
                          <a:endParaRPr lang="en-US" sz="3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40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85</a:t>
                          </a:r>
                          <a:endParaRPr lang="en-US" sz="3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7456553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4000" dirty="0">
                              <a:effectLst/>
                            </a:rPr>
                            <a:t>99</a:t>
                          </a:r>
                          <a:endParaRPr lang="en-US" sz="3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40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79</a:t>
                          </a:r>
                          <a:endParaRPr lang="en-US" sz="3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92694316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4000" dirty="0">
                              <a:effectLst/>
                            </a:rPr>
                            <a:t>97</a:t>
                          </a:r>
                          <a:endParaRPr lang="en-US" sz="3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40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83</a:t>
                          </a:r>
                          <a:endParaRPr lang="en-US" sz="3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43993038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4000" dirty="0">
                              <a:effectLst/>
                            </a:rPr>
                            <a:t>94</a:t>
                          </a:r>
                          <a:endParaRPr lang="en-US" sz="3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40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86</a:t>
                          </a:r>
                          <a:endParaRPr lang="en-US" sz="3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95762365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4000" dirty="0">
                              <a:effectLst/>
                            </a:rPr>
                            <a:t>89</a:t>
                          </a:r>
                          <a:endParaRPr lang="en-US" sz="3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40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81</a:t>
                          </a:r>
                          <a:endParaRPr lang="en-US" sz="3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9883119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4000" dirty="0">
                              <a:effectLst/>
                            </a:rPr>
                            <a:t>92</a:t>
                          </a:r>
                          <a:endParaRPr lang="en-US" sz="3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40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92</a:t>
                          </a:r>
                          <a:endParaRPr lang="en-US" sz="3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1470570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 dirty="0" smtClean="0"/>
                            <a:t>X</a:t>
                          </a:r>
                          <a:r>
                            <a:rPr lang="en-US" sz="3600" baseline="-25000" dirty="0" smtClean="0"/>
                            <a:t>1</a:t>
                          </a:r>
                          <a:r>
                            <a:rPr lang="tr-TR" sz="3600" dirty="0" smtClean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=93</a:t>
                          </a:r>
                          <a:endParaRPr lang="tr-TR" sz="3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360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tr-TR" sz="36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tr-TR" sz="36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tr-TR" sz="36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tr-TR" sz="3600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=22.22</m:t>
                                </m:r>
                              </m:oMath>
                            </m:oMathPara>
                          </a14:m>
                          <a:endParaRPr lang="en-US" sz="3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 dirty="0" smtClean="0"/>
                            <a:t>X</a:t>
                          </a:r>
                          <a:r>
                            <a:rPr lang="tr-TR" sz="3600" baseline="-25000" dirty="0" smtClean="0"/>
                            <a:t>2</a:t>
                          </a:r>
                          <a:r>
                            <a:rPr lang="tr-TR" sz="3600" dirty="0" smtClean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=85</a:t>
                          </a:r>
                          <a:endParaRPr lang="tr-TR" sz="3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360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tr-TR" sz="36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tr-TR" sz="36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tr-TR" sz="3600" b="0" i="1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tr-TR" sz="3600" b="0" i="1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=17.78</m:t>
                                </m:r>
                              </m:oMath>
                            </m:oMathPara>
                          </a14:m>
                          <a:endParaRPr lang="en-US" sz="3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169194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4929EEA-1DF8-489E-94BF-5426826362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3373126"/>
                  </p:ext>
                </p:extLst>
              </p:nvPr>
            </p:nvGraphicFramePr>
            <p:xfrm>
              <a:off x="1557863" y="3909162"/>
              <a:ext cx="12604552" cy="9009253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6302276">
                      <a:extLst>
                        <a:ext uri="{9D8B030D-6E8A-4147-A177-3AD203B41FA5}">
                          <a16:colId xmlns:a16="http://schemas.microsoft.com/office/drawing/2014/main" val="632364769"/>
                        </a:ext>
                      </a:extLst>
                    </a:gridCol>
                    <a:gridCol w="6302276">
                      <a:extLst>
                        <a:ext uri="{9D8B030D-6E8A-4147-A177-3AD203B41FA5}">
                          <a16:colId xmlns:a16="http://schemas.microsoft.com/office/drawing/2014/main" val="90647266"/>
                        </a:ext>
                      </a:extLst>
                    </a:gridCol>
                  </a:tblGrid>
                  <a:tr h="1304544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tr-TR" sz="40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Susam sokağını izleyenler</a:t>
                          </a:r>
                        </a:p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tr-TR" sz="40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Ortaokul puanları </a:t>
                          </a:r>
                          <a:endParaRPr lang="en-US" sz="3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tr-TR" sz="3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Susam sokağı izlemeyenler</a:t>
                          </a:r>
                        </a:p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tr-TR" sz="3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Ortaokul puanları </a:t>
                          </a:r>
                          <a:endParaRPr lang="en-US" sz="3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165742491"/>
                      </a:ext>
                    </a:extLst>
                  </a:tr>
                  <a:tr h="652272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4000" dirty="0">
                              <a:effectLst/>
                            </a:rPr>
                            <a:t>86</a:t>
                          </a:r>
                          <a:endParaRPr lang="en-US" sz="3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40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90</a:t>
                          </a:r>
                          <a:endParaRPr lang="en-US" sz="3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24378238"/>
                      </a:ext>
                    </a:extLst>
                  </a:tr>
                  <a:tr h="652272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4000" dirty="0">
                              <a:effectLst/>
                            </a:rPr>
                            <a:t>87</a:t>
                          </a:r>
                          <a:endParaRPr lang="en-US" sz="3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40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89</a:t>
                          </a:r>
                          <a:endParaRPr lang="en-US" sz="3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44704127"/>
                      </a:ext>
                    </a:extLst>
                  </a:tr>
                  <a:tr h="652272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4000" dirty="0">
                              <a:effectLst/>
                            </a:rPr>
                            <a:t>91</a:t>
                          </a:r>
                          <a:endParaRPr lang="en-US" sz="3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40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82</a:t>
                          </a:r>
                          <a:endParaRPr lang="en-US" sz="3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28546935"/>
                      </a:ext>
                    </a:extLst>
                  </a:tr>
                  <a:tr h="652272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4000" dirty="0">
                              <a:effectLst/>
                            </a:rPr>
                            <a:t>97</a:t>
                          </a:r>
                          <a:endParaRPr lang="en-US" sz="3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40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83</a:t>
                          </a:r>
                          <a:endParaRPr lang="en-US" sz="3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972921907"/>
                      </a:ext>
                    </a:extLst>
                  </a:tr>
                  <a:tr h="652272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4000" dirty="0">
                              <a:effectLst/>
                            </a:rPr>
                            <a:t>98</a:t>
                          </a:r>
                          <a:endParaRPr lang="en-US" sz="3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40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85</a:t>
                          </a:r>
                          <a:endParaRPr lang="en-US" sz="3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74565535"/>
                      </a:ext>
                    </a:extLst>
                  </a:tr>
                  <a:tr h="652272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4000" dirty="0">
                              <a:effectLst/>
                            </a:rPr>
                            <a:t>99</a:t>
                          </a:r>
                          <a:endParaRPr lang="en-US" sz="3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40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79</a:t>
                          </a:r>
                          <a:endParaRPr lang="en-US" sz="3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926943160"/>
                      </a:ext>
                    </a:extLst>
                  </a:tr>
                  <a:tr h="652272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4000" dirty="0">
                              <a:effectLst/>
                            </a:rPr>
                            <a:t>97</a:t>
                          </a:r>
                          <a:endParaRPr lang="en-US" sz="3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40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83</a:t>
                          </a:r>
                          <a:endParaRPr lang="en-US" sz="3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439930383"/>
                      </a:ext>
                    </a:extLst>
                  </a:tr>
                  <a:tr h="652272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4000" dirty="0">
                              <a:effectLst/>
                            </a:rPr>
                            <a:t>94</a:t>
                          </a:r>
                          <a:endParaRPr lang="en-US" sz="3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40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86</a:t>
                          </a:r>
                          <a:endParaRPr lang="en-US" sz="3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957623651"/>
                      </a:ext>
                    </a:extLst>
                  </a:tr>
                  <a:tr h="652272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4000" dirty="0">
                              <a:effectLst/>
                            </a:rPr>
                            <a:t>89</a:t>
                          </a:r>
                          <a:endParaRPr lang="en-US" sz="3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40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81</a:t>
                          </a:r>
                          <a:endParaRPr lang="en-US" sz="3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98831195"/>
                      </a:ext>
                    </a:extLst>
                  </a:tr>
                  <a:tr h="652272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4000" dirty="0">
                              <a:effectLst/>
                            </a:rPr>
                            <a:t>92</a:t>
                          </a:r>
                          <a:endParaRPr lang="en-US" sz="3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4000" dirty="0">
                              <a:effectLst/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92</a:t>
                          </a:r>
                          <a:endParaRPr lang="en-US" sz="3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14705707"/>
                      </a:ext>
                    </a:extLst>
                  </a:tr>
                  <a:tr h="11819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97" t="-674227" r="-100097" b="-10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0193" t="-674227" r="-193" b="-10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16919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E803AF1-3D84-42DB-8C11-926F4415EFAA}"/>
                  </a:ext>
                </a:extLst>
              </p:cNvPr>
              <p:cNvSpPr/>
              <p:nvPr/>
            </p:nvSpPr>
            <p:spPr>
              <a:xfrm>
                <a:off x="15537117" y="4054617"/>
                <a:ext cx="7163243" cy="19366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60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60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6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60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tr-TR" sz="6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tr-TR" sz="6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tr-TR" sz="6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tr-TR" sz="6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6000" dirty="0">
                                <a:latin typeface="Times New Roman" panose="020206030504050203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tr-TR" sz="6000" dirty="0">
                                <a:latin typeface="Times New Roman" panose="020206030504050203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sz="6000" dirty="0">
                                <a:latin typeface="Times New Roman" panose="020206030504050203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tr-TR" sz="6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tr-TR" sz="6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tr-TR" sz="6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tr-TR" sz="6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6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−(</m:t>
                        </m:r>
                        <m:sSub>
                          <m:sSubPr>
                            <m:ctrlPr>
                              <a:rPr lang="en-US" sz="60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60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60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6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60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60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60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6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sz="60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60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60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tr-TR" sz="6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tr-TR" sz="6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tr-TR" sz="6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tr-TR" sz="6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6000" dirty="0">
                                <a:latin typeface="Times New Roman" panose="020206030504050203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tr-TR" sz="6000" dirty="0">
                                <a:latin typeface="Times New Roman" panose="020206030504050203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sz="6000" dirty="0">
                                <a:latin typeface="Times New Roman" panose="020206030504050203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tr-TR" sz="6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tr-TR" sz="6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tr-TR" sz="6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tr-TR" sz="6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60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E803AF1-3D84-42DB-8C11-926F4415EF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7117" y="4054617"/>
                <a:ext cx="7163243" cy="19366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460D5F2-F3B0-4FA3-83B6-653F1D2C9748}"/>
                  </a:ext>
                </a:extLst>
              </p:cNvPr>
              <p:cNvSpPr/>
              <p:nvPr/>
            </p:nvSpPr>
            <p:spPr>
              <a:xfrm>
                <a:off x="15537117" y="7265765"/>
                <a:ext cx="7217745" cy="1977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tr-TR" sz="5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tr-TR" sz="5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tr-TR" sz="5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tr-TR" sz="5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5400" dirty="0">
                                <a:latin typeface="Times New Roman" panose="020206030504050203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tr-TR" sz="5400" dirty="0">
                                <a:latin typeface="Times New Roman" panose="020206030504050203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sz="5400" dirty="0">
                                <a:latin typeface="Times New Roman" panose="020206030504050203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tr-TR" sz="5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tr-TR" sz="5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tr-TR" sz="5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tr-TR" sz="5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460D5F2-F3B0-4FA3-83B6-653F1D2C97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7117" y="7265765"/>
                <a:ext cx="7217745" cy="19775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71EDA79-CA52-4EAA-B103-0719D0C3C145}"/>
                  </a:ext>
                </a:extLst>
              </p:cNvPr>
              <p:cNvSpPr/>
              <p:nvPr/>
            </p:nvSpPr>
            <p:spPr>
              <a:xfrm>
                <a:off x="15537117" y="10606436"/>
                <a:ext cx="5495415" cy="17045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71EDA79-CA52-4EAA-B103-0719D0C3C1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7117" y="10606436"/>
                <a:ext cx="5495415" cy="17045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381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6C6288C-8866-45AC-993E-C330B7EF3E33}"/>
                  </a:ext>
                </a:extLst>
              </p:cNvPr>
              <p:cNvSpPr txBox="1"/>
              <p:nvPr/>
            </p:nvSpPr>
            <p:spPr>
              <a:xfrm>
                <a:off x="1219200" y="2373086"/>
                <a:ext cx="17504228" cy="302973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10000"/>
                  </a:lnSpc>
                  <a:spcBef>
                    <a:spcPts val="2000"/>
                  </a:spcBef>
                  <a:spcAft>
                    <a:spcPts val="0"/>
                  </a:spcAft>
                  <a:buClrTx/>
                  <a:buSzPct val="100000"/>
                  <a:buNone/>
                  <a:tabLst/>
                </a:pPr>
                <a:r>
                  <a:rPr lang="tr-TR" sz="4800" b="1" dirty="0"/>
                  <a:t>Birleşik </a:t>
                </a:r>
                <a:r>
                  <a:rPr lang="tr-TR" sz="4800" b="1" dirty="0" err="1"/>
                  <a:t>varyans</a:t>
                </a:r>
                <a:r>
                  <a:rPr lang="tr-TR" sz="4800" b="1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tr-TR" sz="48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tr-TR" sz="48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sz="4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sz="4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9∗22.22+9∗17.78</m:t>
                          </m:r>
                        </m:num>
                        <m:den>
                          <m:r>
                            <a:rPr lang="tr-TR" sz="4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9+9</m:t>
                          </m:r>
                        </m:den>
                      </m:f>
                      <m:r>
                        <a:rPr lang="tr-TR" sz="4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tr-TR" sz="4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tr-TR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6C6288C-8866-45AC-993E-C330B7EF3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2373086"/>
                <a:ext cx="17504228" cy="3029738"/>
              </a:xfrm>
              <a:prstGeom prst="rect">
                <a:avLst/>
              </a:prstGeom>
              <a:blipFill>
                <a:blip r:embed="rId2"/>
                <a:stretch>
                  <a:fillRect l="-1567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625E408-DE58-40A4-B267-7CBEEC1CF34A}"/>
                  </a:ext>
                </a:extLst>
              </p:cNvPr>
              <p:cNvSpPr/>
              <p:nvPr/>
            </p:nvSpPr>
            <p:spPr>
              <a:xfrm>
                <a:off x="1219200" y="5959642"/>
                <a:ext cx="15661339" cy="33711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tr-TR" sz="4800" b="1" dirty="0"/>
                  <a:t>Standart hata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 b="0" i="1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d>
                            <m:d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tr-TR" sz="48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tr-TR" sz="48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tr-TR" sz="4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4800" dirty="0">
                                  <a:latin typeface="Times New Roman" panose="020206030504050203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tr-TR" sz="4800" dirty="0">
                                  <a:latin typeface="Times New Roman" panose="020206030504050203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4800" dirty="0">
                                  <a:latin typeface="Times New Roman" panose="020206030504050203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tr-TR" sz="4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tr-TR" sz="48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tr-TR" sz="48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tr-TR" sz="4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r>
                        <a:rPr lang="en-US" sz="4800" b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800" b="0" i="1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tr-TR" sz="4800" b="0" i="1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  <m:sup>
                                  <m:r>
                                    <a:rPr lang="en-US" sz="4800" b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4800" b="0" i="1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4800" b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sz="4800" b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800" b="0" i="1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tr-TR" sz="4800" b="0" i="1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  <m:sup>
                                  <m:r>
                                    <a:rPr lang="en-US" sz="4800" b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4800" b="0" i="1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4800" b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rad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4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4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tr-TR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20</m:t>
                              </m:r>
                            </m:num>
                            <m:den>
                              <m:r>
                                <a:rPr lang="tr-TR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  <m:r>
                            <a:rPr lang="tr-TR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tr-TR" sz="4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tr-TR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20</m:t>
                              </m:r>
                            </m:num>
                            <m:den>
                              <m:r>
                                <a:rPr lang="tr-TR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rad>
                      <m:r>
                        <a:rPr lang="tr-TR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4800" b="1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625E408-DE58-40A4-B267-7CBEEC1CF3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5959642"/>
                <a:ext cx="15661339" cy="3371179"/>
              </a:xfrm>
              <a:prstGeom prst="rect">
                <a:avLst/>
              </a:prstGeom>
              <a:blipFill>
                <a:blip r:embed="rId3"/>
                <a:stretch>
                  <a:fillRect l="-1752" t="-397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E38AF72-87B0-4F6B-9060-E6D2BD430BE4}"/>
                  </a:ext>
                </a:extLst>
              </p:cNvPr>
              <p:cNvSpPr/>
              <p:nvPr/>
            </p:nvSpPr>
            <p:spPr>
              <a:xfrm>
                <a:off x="1219200" y="9887639"/>
                <a:ext cx="17852571" cy="27788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tr-TR" sz="4800" b="1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 istatistiği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4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4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4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tr-TR" sz="48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tr-TR" sz="48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tr-TR" sz="4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4800" dirty="0">
                                  <a:latin typeface="Times New Roman" panose="020206030504050203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tr-TR" sz="4800" dirty="0">
                                  <a:latin typeface="Times New Roman" panose="020206030504050203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4800" dirty="0">
                                  <a:latin typeface="Times New Roman" panose="020206030504050203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tr-TR" sz="4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tr-TR" sz="48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tr-TR" sz="48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tr-TR" sz="4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4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−(</m:t>
                          </m:r>
                          <m:sSub>
                            <m:sSubPr>
                              <m:ctrlPr>
                                <a:rPr lang="en-US" sz="4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4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4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4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4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4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4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tr-TR" sz="4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tr-TR" sz="48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tr-TR" sz="48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tr-TR" sz="4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4800" dirty="0">
                                  <a:latin typeface="Times New Roman" panose="020206030504050203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tr-TR" sz="4800" dirty="0">
                                  <a:latin typeface="Times New Roman" panose="020206030504050203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4800" dirty="0">
                                  <a:latin typeface="Times New Roman" panose="020206030504050203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tr-TR" sz="4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tr-TR" sz="48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tr-TR" sz="48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tr-TR" sz="4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4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sub>
                          </m:sSub>
                        </m:den>
                      </m:f>
                      <m:r>
                        <a:rPr lang="en-US" sz="4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tr-TR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tr-TR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93−85</m:t>
                              </m:r>
                            </m:e>
                          </m:d>
                          <m:r>
                            <a:rPr lang="tr-TR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−0</m:t>
                          </m:r>
                        </m:num>
                        <m:den>
                          <m:r>
                            <a:rPr lang="tr-TR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4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tr-TR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E38AF72-87B0-4F6B-9060-E6D2BD430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9887639"/>
                <a:ext cx="17852571" cy="2778838"/>
              </a:xfrm>
              <a:prstGeom prst="rect">
                <a:avLst/>
              </a:prstGeom>
              <a:blipFill>
                <a:blip r:embed="rId4"/>
                <a:stretch>
                  <a:fillRect l="-1536" t="-4605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532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8BC3D64-F0E8-425F-BA02-D51F663A78F3}"/>
                  </a:ext>
                </a:extLst>
              </p:cNvPr>
              <p:cNvSpPr/>
              <p:nvPr/>
            </p:nvSpPr>
            <p:spPr>
              <a:xfrm>
                <a:off x="1788812" y="2464464"/>
                <a:ext cx="19917301" cy="105868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tr-TR" b="1" dirty="0" smtClean="0"/>
                  <a:t>5. Karar verme</a:t>
                </a:r>
              </a:p>
              <a:p>
                <a:pPr marL="0" indent="0">
                  <a:buNone/>
                </a:pPr>
                <a:r>
                  <a:rPr lang="tr-TR" dirty="0"/>
                  <a:t>Örneklemden elde ettiğimiz t istatistiği kritik değer olan 2.101’den büyük olduğu için H</a:t>
                </a:r>
                <a:r>
                  <a:rPr lang="tr-TR" baseline="-25000" dirty="0"/>
                  <a:t>0</a:t>
                </a:r>
                <a:r>
                  <a:rPr lang="tr-TR" dirty="0"/>
                  <a:t> reddedilir. </a:t>
                </a:r>
              </a:p>
              <a:p>
                <a:pPr marL="0" indent="0">
                  <a:buNone/>
                </a:pPr>
                <a:r>
                  <a:rPr lang="tr-TR" u="sng" dirty="0"/>
                  <a:t>Raporlama: </a:t>
                </a:r>
                <a:r>
                  <a:rPr lang="tr-TR" dirty="0"/>
                  <a:t>Çocukken susam sokağı izleyen öğrencilerin orta okul ortalamaları 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5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tr-TR" sz="5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tr-TR" sz="5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tr-TR" sz="5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sz="5400" dirty="0" smtClean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93, </m:t>
                    </m:r>
                    <m:r>
                      <a:rPr lang="tr-TR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 4.71</m:t>
                    </m:r>
                  </m:oMath>
                </a14:m>
                <a:r>
                  <a:rPr lang="en-US" dirty="0"/>
                  <a:t>) </a:t>
                </a:r>
                <a:r>
                  <a:rPr lang="tr-TR" dirty="0"/>
                  <a:t>susam sokağı izlemeyen öğrencilerin orta okul ortalamalarından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6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tr-TR" sz="6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tr-TR" sz="6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tr-TR" sz="6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=85, </m:t>
                    </m:r>
                    <m:r>
                      <a:rPr lang="tr-TR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 4.22</m:t>
                    </m:r>
                  </m:oMath>
                </a14:m>
                <a:r>
                  <a:rPr lang="en-US" dirty="0"/>
                  <a:t>)</a:t>
                </a:r>
                <a:r>
                  <a:rPr lang="tr-TR" dirty="0"/>
                  <a:t> daha yüksektir</a:t>
                </a:r>
                <a:r>
                  <a:rPr lang="en-US" dirty="0"/>
                  <a:t>. </a:t>
                </a:r>
                <a:r>
                  <a:rPr lang="tr-TR" dirty="0"/>
                  <a:t>Ortalamalar arasındaki bu fark istatistiksel olarak anlamlıdır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tr-TR" b="0" i="1" dirty="0" smtClean="0">
                            <a:latin typeface="Cambria Math" panose="02040503050406030204" pitchFamily="18" charset="0"/>
                          </a:rPr>
                          <m:t>(18)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4.00, 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&lt; .05.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tr-TR" i="1" dirty="0">
                              <a:latin typeface="Cambria Math" panose="02040503050406030204" pitchFamily="18" charset="0"/>
                            </a:rPr>
                            <m:t>(18</m:t>
                          </m:r>
                          <m:r>
                            <a:rPr lang="tr-TR" b="0" i="1" dirty="0" smtClean="0">
                              <a:latin typeface="Cambria Math" panose="02040503050406030204" pitchFamily="18" charset="0"/>
                            </a:rPr>
                            <m:t>;0,05</m:t>
                          </m:r>
                          <m:r>
                            <a:rPr lang="tr-TR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 = 4.00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tr-TR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8BC3D64-F0E8-425F-BA02-D51F663A78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812" y="2464464"/>
                <a:ext cx="19917301" cy="10586873"/>
              </a:xfrm>
              <a:prstGeom prst="rect">
                <a:avLst/>
              </a:prstGeom>
              <a:blipFill>
                <a:blip r:embed="rId2"/>
                <a:stretch>
                  <a:fillRect l="-1683" t="-1439" r="-612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936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16"/>
          <p:cNvSpPr/>
          <p:nvPr/>
        </p:nvSpPr>
        <p:spPr>
          <a:xfrm>
            <a:off x="1549400" y="2531110"/>
            <a:ext cx="14150027" cy="115416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SzTx/>
              <a:buFontTx/>
              <a:buNone/>
              <a:defRPr sz="7000" b="1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BA</a:t>
            </a:r>
            <a:r>
              <a:rPr lang="tr-TR" dirty="0">
                <a:latin typeface="Arial" charset="0"/>
                <a:ea typeface="Arial" charset="0"/>
                <a:cs typeface="Arial" charset="0"/>
              </a:rPr>
              <a:t>ĞIMSIZ GRUPLARDA T TESTI</a:t>
            </a:r>
            <a:endParaRPr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hape 317"/>
          <p:cNvSpPr/>
          <p:nvPr/>
        </p:nvSpPr>
        <p:spPr>
          <a:xfrm>
            <a:off x="1581746" y="4153958"/>
            <a:ext cx="22099189" cy="540808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0" indent="0">
              <a:spcBef>
                <a:spcPts val="1600"/>
              </a:spcBef>
              <a:buClr>
                <a:srgbClr val="FF2600"/>
              </a:buClr>
              <a:buNone/>
            </a:pPr>
            <a:r>
              <a:rPr lang="tr-TR" sz="48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Bağımsız Ölçümler Deseni</a:t>
            </a:r>
          </a:p>
          <a:p>
            <a:pPr>
              <a:spcBef>
                <a:spcPts val="1600"/>
              </a:spcBef>
              <a:buClr>
                <a:srgbClr val="FF2600"/>
              </a:buClr>
            </a:pPr>
            <a:r>
              <a:rPr lang="tr-TR" altLang="en-US" sz="4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Her bir uygulama durumu için farklı örneklem kullanılan araştırma yöntemine denir.</a:t>
            </a:r>
          </a:p>
          <a:p>
            <a:pPr lvl="2">
              <a:spcBef>
                <a:spcPts val="1600"/>
              </a:spcBef>
              <a:buClr>
                <a:srgbClr val="FF2600"/>
              </a:buClr>
            </a:pPr>
            <a:r>
              <a:rPr lang="tr-TR" altLang="en-US" sz="44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Örn</a:t>
            </a:r>
            <a:r>
              <a:rPr lang="tr-TR" altLang="en-US" sz="4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: Cinsiyet farkları, Özel okul devlet okulu farkı …</a:t>
            </a:r>
          </a:p>
          <a:p>
            <a:pPr>
              <a:spcBef>
                <a:spcPts val="1600"/>
              </a:spcBef>
              <a:buClr>
                <a:srgbClr val="FF2600"/>
              </a:buClr>
            </a:pPr>
            <a:r>
              <a:rPr lang="tr-TR" sz="4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Gruplar arası desen de denir</a:t>
            </a:r>
          </a:p>
          <a:p>
            <a:pPr>
              <a:spcBef>
                <a:spcPts val="1600"/>
              </a:spcBef>
              <a:buClr>
                <a:srgbClr val="FF2600"/>
              </a:buClr>
            </a:pPr>
            <a:r>
              <a:rPr lang="tr-TR" altLang="en-US" sz="4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Bağımsız örneklemler için araştırmada amaç iki evren ortalaması arasındaki farkı değerlendirmektir</a:t>
            </a:r>
            <a:endParaRPr lang="tr-TR" sz="4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48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886FB58-0907-4A4A-9793-4B45EF50F89C}"/>
                  </a:ext>
                </a:extLst>
              </p:cNvPr>
              <p:cNvSpPr/>
              <p:nvPr/>
            </p:nvSpPr>
            <p:spPr>
              <a:xfrm>
                <a:off x="1610800" y="2399150"/>
                <a:ext cx="20944400" cy="113347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tr-TR" b="1" dirty="0"/>
                  <a:t>6. Sonuçların yorumlanması</a:t>
                </a:r>
              </a:p>
              <a:p>
                <a:pPr marL="0" indent="0">
                  <a:buNone/>
                </a:pPr>
                <a:r>
                  <a:rPr lang="tr-TR" sz="4400" b="1" i="1" u="sng" dirty="0"/>
                  <a:t>Etki büyüklüğü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400" i="1">
                          <a:latin typeface="Cambria Math" panose="02040503050406030204" pitchFamily="18" charset="0"/>
                        </a:rPr>
                        <m:t>𝐶𝑜h𝑒</m:t>
                      </m:r>
                      <m:sSup>
                        <m:sSup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/>
                      </m:sSup>
                      <m:r>
                        <a:rPr lang="en-US" sz="4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4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4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sz="4400" b="0" i="1" smtClean="0">
                              <a:latin typeface="Cambria Math" panose="02040503050406030204" pitchFamily="18" charset="0"/>
                            </a:rPr>
                            <m:t>Ö</m:t>
                          </m:r>
                          <m:r>
                            <a:rPr lang="tr-TR" sz="4400" b="0" i="1" smtClean="0">
                              <a:latin typeface="Cambria Math" panose="02040503050406030204" pitchFamily="18" charset="0"/>
                            </a:rPr>
                            <m:t>𝑟𝑛𝑒𝑘𝑙𝑒𝑚</m:t>
                          </m:r>
                          <m:r>
                            <a:rPr lang="tr-TR" sz="4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tr-TR" sz="4400" b="0" i="1" smtClean="0">
                              <a:latin typeface="Cambria Math" panose="02040503050406030204" pitchFamily="18" charset="0"/>
                            </a:rPr>
                            <m:t>𝑜𝑟𝑡𝑎𝑙𝑎𝑚𝑎𝑙𝑎𝑟𝚤</m:t>
                          </m:r>
                          <m:r>
                            <a:rPr lang="tr-TR" sz="4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tr-TR" sz="4400" b="0" i="1" smtClean="0">
                              <a:latin typeface="Cambria Math" panose="02040503050406030204" pitchFamily="18" charset="0"/>
                            </a:rPr>
                            <m:t>𝑎𝑟𝑎𝑠𝚤𝑛𝑑𝑎𝑘𝑖</m:t>
                          </m:r>
                          <m:r>
                            <a:rPr lang="tr-TR" sz="4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tr-TR" sz="4400" b="0" i="1" smtClean="0">
                              <a:latin typeface="Cambria Math" panose="02040503050406030204" pitchFamily="18" charset="0"/>
                            </a:rPr>
                            <m:t>𝑓𝑎𝑟𝑘</m:t>
                          </m:r>
                        </m:num>
                        <m:den>
                          <m:r>
                            <a:rPr lang="tr-TR" sz="4400" b="0" i="1" smtClean="0">
                              <a:latin typeface="Cambria Math" panose="02040503050406030204" pitchFamily="18" charset="0"/>
                            </a:rPr>
                            <m:t>𝑏𝑖𝑟𝑙𝑒</m:t>
                          </m:r>
                          <m:r>
                            <a:rPr lang="tr-TR" sz="4400" b="0" i="1" smtClean="0">
                              <a:latin typeface="Cambria Math" panose="02040503050406030204" pitchFamily="18" charset="0"/>
                            </a:rPr>
                            <m:t>ş</m:t>
                          </m:r>
                          <m:r>
                            <a:rPr lang="tr-TR" sz="44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  <m:r>
                            <a:rPr lang="tr-TR" sz="4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tr-TR" sz="4400" b="0" i="1" smtClean="0">
                              <a:latin typeface="Cambria Math" panose="02040503050406030204" pitchFamily="18" charset="0"/>
                            </a:rPr>
                            <m:t>𝑠𝑡𝑎𝑛𝑑𝑎𝑟𝑡</m:t>
                          </m:r>
                          <m:r>
                            <a:rPr lang="tr-TR" sz="4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tr-TR" sz="4400" b="0" i="1" smtClean="0">
                              <a:latin typeface="Cambria Math" panose="02040503050406030204" pitchFamily="18" charset="0"/>
                            </a:rPr>
                            <m:t>𝑠𝑎𝑝𝑚𝑎</m:t>
                          </m:r>
                        </m:den>
                      </m:f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tr-TR" sz="4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tr-TR" sz="4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tr-TR" sz="4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tr-TR" sz="4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4400" dirty="0"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tr-TR" sz="4400" dirty="0"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sz="4400" dirty="0">
                              <a:latin typeface="Times New Roman" panose="020206030504050203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tr-TR" sz="4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tr-TR" sz="4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tr-TR" sz="4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tr-TR" sz="4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tr-TR" sz="4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  <m:sup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  <m:r>
                        <a:rPr lang="tr-TR" sz="4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sz="4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sz="4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93−85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tr-TR" sz="4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tr-TR" sz="4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20</m:t>
                              </m:r>
                            </m:e>
                          </m:rad>
                        </m:den>
                      </m:f>
                      <m:r>
                        <a:rPr lang="tr-TR" sz="4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tr-TR" sz="4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1.79 </m:t>
                      </m:r>
                      <m:r>
                        <a:rPr lang="tr-TR" sz="4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tr-TR" sz="4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tr-TR" sz="4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ü</m:t>
                      </m:r>
                      <m:r>
                        <m:rPr>
                          <m:sty m:val="p"/>
                        </m:rPr>
                        <a:rPr lang="tr-TR" sz="4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tr-TR" sz="4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ü</m:t>
                      </m:r>
                      <m:r>
                        <m:rPr>
                          <m:sty m:val="p"/>
                        </m:rPr>
                        <a:rPr lang="tr-TR" sz="4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</m:t>
                      </m:r>
                      <m:r>
                        <a:rPr lang="tr-TR" sz="4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tr-TR" sz="4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etki</m:t>
                      </m:r>
                      <m:r>
                        <a:rPr lang="tr-TR" sz="4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r>
                  <a:rPr lang="tr-TR" sz="4400" b="1" i="1" u="sng" dirty="0"/>
                  <a:t>Güven aralığı</a:t>
                </a:r>
              </a:p>
              <a:p>
                <a:pPr marL="0" indent="0">
                  <a:buNone/>
                </a:pPr>
                <a:r>
                  <a:rPr lang="tr-TR" sz="4400" dirty="0"/>
                  <a:t>Ortalamalar arası farka ilişkin %95 güven aralığı: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tr-TR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tr-TR" sz="4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tr-TR" sz="4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tr-TR" sz="4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tr-TR" sz="4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4400" dirty="0"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tr-TR" sz="4400" dirty="0"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sz="4400" dirty="0"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tr-TR" sz="4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tr-TR" sz="4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tr-TR" sz="4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tr-TR" sz="4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tr-TR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tr-TR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𝑆𝐻</m:t>
                    </m:r>
                    <m:r>
                      <a:rPr lang="tr-TR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tr-TR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tr-TR" sz="4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sz="4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tr-TR" sz="4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tr-TR" sz="4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tr-TR" sz="4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sz="4400" dirty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tr-TR" sz="4400" dirty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sz="4400" dirty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tr-TR" sz="4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tr-TR" sz="4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tr-TR" sz="4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tr-TR" sz="4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tr-TR" sz="4400" dirty="0"/>
                  <a:t>= 93-85= 8						Alfa 0.05 için t değeri 2.101</a:t>
                </a:r>
              </a:p>
              <a:p>
                <a:pPr marL="0" indent="0">
                  <a:buNone/>
                </a:pPr>
                <a:r>
                  <a:rPr lang="tr-TR" sz="4400" dirty="0"/>
                  <a:t>Güven aralığı : </a:t>
                </a:r>
                <a14:m>
                  <m:oMath xmlns:m="http://schemas.openxmlformats.org/officeDocument/2006/math">
                    <m:r>
                      <a:rPr lang="tr-TR" sz="4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  <m:r>
                      <a:rPr lang="tr-TR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tr-TR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tr-TR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tr-TR" sz="4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2.101</m:t>
                    </m:r>
                  </m:oMath>
                </a14:m>
                <a:r>
                  <a:rPr lang="tr-TR" sz="4400" dirty="0"/>
                  <a:t> yani evrende ortalamalar arasındaki fark %95 olasılıkla 3.798 ile 12.202 aralığındadır. (Not: Fark anlamlı olduğundan aralık 0’ı içermez)</a:t>
                </a:r>
              </a:p>
              <a:p>
                <a:pPr marL="0" indent="0">
                  <a:buNone/>
                </a:pPr>
                <a:endParaRPr lang="tr-TR" sz="4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886FB58-0907-4A4A-9793-4B45EF50F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800" y="2399150"/>
                <a:ext cx="20944400" cy="11334706"/>
              </a:xfrm>
              <a:prstGeom prst="rect">
                <a:avLst/>
              </a:prstGeom>
              <a:blipFill>
                <a:blip r:embed="rId3"/>
                <a:stretch>
                  <a:fillRect l="-1601" t="-1345" r="-171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523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B115AB-235B-4BC3-9C75-FF0151AD05AB}"/>
                  </a:ext>
                </a:extLst>
              </p:cNvPr>
              <p:cNvSpPr txBox="1"/>
              <p:nvPr/>
            </p:nvSpPr>
            <p:spPr>
              <a:xfrm>
                <a:off x="1763486" y="2264228"/>
                <a:ext cx="20857028" cy="10511594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10000"/>
                  </a:lnSpc>
                  <a:spcBef>
                    <a:spcPts val="2000"/>
                  </a:spcBef>
                  <a:spcAft>
                    <a:spcPts val="0"/>
                  </a:spcAft>
                  <a:buClrTx/>
                  <a:buSzPct val="100000"/>
                  <a:buNone/>
                  <a:tabLst/>
                </a:pPr>
                <a:r>
                  <a:rPr kumimoji="0" lang="tr-TR" sz="56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nterstate"/>
                  </a:rPr>
                  <a:t>Varsayımları:</a:t>
                </a:r>
              </a:p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tr-TR" altLang="tr-TR" u="sng" dirty="0"/>
                  <a:t>Bağımsız gözlem:</a:t>
                </a:r>
                <a:r>
                  <a:rPr lang="tr-TR" altLang="tr-TR" dirty="0"/>
                  <a:t> Her bir uygulama durumu içerisindeki gözlemlerin bağımsız olması gerekmektedir. </a:t>
                </a:r>
              </a:p>
              <a:p>
                <a:pPr eaLnBrk="1" hangingPunct="1">
                  <a:buFont typeface="Wingdings" panose="05000000000000000000" pitchFamily="2" charset="2"/>
                  <a:buNone/>
                </a:pPr>
                <a:endParaRPr lang="tr-TR" altLang="tr-TR" dirty="0"/>
              </a:p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tr-TR" altLang="tr-TR" u="sng" dirty="0"/>
                  <a:t>Normal dağılım:</a:t>
                </a:r>
                <a:r>
                  <a:rPr lang="tr-TR" altLang="tr-TR" dirty="0"/>
                  <a:t> Puanlar evrende normal dağılır. </a:t>
                </a:r>
              </a:p>
              <a:p>
                <a:pPr eaLnBrk="1" hangingPunct="1">
                  <a:buFont typeface="Wingdings" panose="05000000000000000000" pitchFamily="2" charset="2"/>
                  <a:buNone/>
                </a:pPr>
                <a:endParaRPr lang="tr-TR" altLang="tr-TR" dirty="0">
                  <a:cs typeface="Arial" panose="020B0604020202020204" pitchFamily="34" charset="0"/>
                </a:endParaRPr>
              </a:p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tr-TR" altLang="tr-TR" u="sng" dirty="0" err="1">
                    <a:cs typeface="Arial" panose="020B0604020202020204" pitchFamily="34" charset="0"/>
                  </a:rPr>
                  <a:t>Varyansların</a:t>
                </a:r>
                <a:r>
                  <a:rPr lang="tr-TR" altLang="tr-TR" u="sng" dirty="0">
                    <a:cs typeface="Arial" panose="020B0604020202020204" pitchFamily="34" charset="0"/>
                  </a:rPr>
                  <a:t> homojenliği: </a:t>
                </a:r>
                <a:r>
                  <a:rPr lang="tr-TR" dirty="0"/>
                  <a:t>İki evrendeki puanların varyansı eşit olmalıdır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</a:rPr>
                          <m:t>σ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tr-TR" i="1">
                                <a:latin typeface="Cambria Math"/>
                              </a:rPr>
                              <m:t>𝑥</m:t>
                            </m:r>
                            <m:r>
                              <a:rPr lang="tr-TR" i="1" baseline="-25000">
                                <a:latin typeface="Cambria Math"/>
                              </a:rPr>
                              <m:t>1</m:t>
                            </m:r>
                          </m:e>
                        </m:acc>
                      </m:sub>
                    </m:sSub>
                  </m:oMath>
                </a14:m>
                <a:r>
                  <a:rPr lang="tr-TR" dirty="0"/>
                  <a:t>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</a:rPr>
                          <m:t>σ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tr-TR" i="1">
                                <a:latin typeface="Cambria Math"/>
                              </a:rPr>
                              <m:t>𝑥</m:t>
                            </m:r>
                            <m:r>
                              <a:rPr lang="tr-TR" i="1" baseline="-25000">
                                <a:latin typeface="Cambria Math"/>
                              </a:rPr>
                              <m:t>2</m:t>
                            </m:r>
                          </m:e>
                        </m:acc>
                      </m:sub>
                    </m:sSub>
                  </m:oMath>
                </a14:m>
                <a:r>
                  <a:rPr lang="tr-TR" dirty="0"/>
                  <a:t>).</a:t>
                </a:r>
                <a:endParaRPr lang="en-US" altLang="tr-TR" u="sng" dirty="0">
                  <a:cs typeface="Arial" panose="020B0604020202020204" pitchFamily="34" charset="0"/>
                </a:endParaRPr>
              </a:p>
              <a:p>
                <a:pPr marL="0" marR="0" indent="0" algn="l" defTabSz="914400" rtl="0" fontAlgn="auto" latinLnBrk="0" hangingPunct="0">
                  <a:lnSpc>
                    <a:spcPct val="110000"/>
                  </a:lnSpc>
                  <a:spcBef>
                    <a:spcPts val="2000"/>
                  </a:spcBef>
                  <a:spcAft>
                    <a:spcPts val="0"/>
                  </a:spcAft>
                  <a:buClrTx/>
                  <a:buSzPct val="100000"/>
                  <a:buNone/>
                  <a:tabLst/>
                </a:pPr>
                <a:endParaRPr kumimoji="0" lang="en-US" sz="5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Interstate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B115AB-235B-4BC3-9C75-FF0151AD0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486" y="2264228"/>
                <a:ext cx="20857028" cy="10511594"/>
              </a:xfrm>
              <a:prstGeom prst="rect">
                <a:avLst/>
              </a:prstGeom>
              <a:blipFill>
                <a:blip r:embed="rId2"/>
                <a:stretch>
                  <a:fillRect l="-1607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452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F84754-0B83-41FF-9769-A2B942ADE1DB}"/>
                  </a:ext>
                </a:extLst>
              </p:cNvPr>
              <p:cNvSpPr txBox="1"/>
              <p:nvPr/>
            </p:nvSpPr>
            <p:spPr>
              <a:xfrm>
                <a:off x="1785256" y="1872343"/>
                <a:ext cx="20247429" cy="14198244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10000"/>
                  </a:lnSpc>
                  <a:spcBef>
                    <a:spcPts val="2000"/>
                  </a:spcBef>
                  <a:spcAft>
                    <a:spcPts val="0"/>
                  </a:spcAft>
                  <a:buClrTx/>
                  <a:buSzPct val="100000"/>
                  <a:buNone/>
                  <a:tabLst/>
                </a:pPr>
                <a:r>
                  <a:rPr kumimoji="0" lang="tr-TR" sz="56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nterstate"/>
                  </a:rPr>
                  <a:t>Varyansların homojenliği varsayımı</a:t>
                </a:r>
              </a:p>
              <a:p>
                <a:r>
                  <a:rPr lang="tr-TR" sz="4400" dirty="0" err="1"/>
                  <a:t>Varyansların</a:t>
                </a:r>
                <a:r>
                  <a:rPr lang="tr-TR" sz="4400" dirty="0"/>
                  <a:t> homojenliği varsayımı </a:t>
                </a:r>
                <a:r>
                  <a:rPr lang="tr-TR" sz="4400" dirty="0" err="1"/>
                  <a:t>SPSS’de</a:t>
                </a:r>
                <a:r>
                  <a:rPr lang="tr-TR" sz="4400" dirty="0"/>
                  <a:t> </a:t>
                </a:r>
                <a:r>
                  <a:rPr lang="tr-TR" sz="4400" dirty="0" err="1"/>
                  <a:t>Levene</a:t>
                </a:r>
                <a:r>
                  <a:rPr lang="tr-TR" sz="4400" dirty="0"/>
                  <a:t> testi ile incelenebilir.</a:t>
                </a:r>
              </a:p>
              <a:p>
                <a:r>
                  <a:rPr lang="tr-TR" sz="4400" dirty="0" err="1"/>
                  <a:t>Levene</a:t>
                </a:r>
                <a:r>
                  <a:rPr lang="tr-TR" sz="4400" dirty="0"/>
                  <a:t> testi aşağıdaki hipotezleri test eder:</a:t>
                </a:r>
              </a:p>
              <a:p>
                <a:pPr marL="457200" lvl="1" indent="0">
                  <a:buNone/>
                </a:pPr>
                <a:r>
                  <a:rPr lang="en-US" sz="4400" dirty="0"/>
                  <a:t>H</a:t>
                </a:r>
                <a:r>
                  <a:rPr lang="en-US" sz="4400" baseline="-25000" dirty="0"/>
                  <a:t>0 </a:t>
                </a:r>
                <a:r>
                  <a:rPr lang="tr-TR" sz="4400" dirty="0" smtClean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tr-TR" sz="4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tr-TR" sz="4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tr-TR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tr-TR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tr-TR" sz="4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tr-TR" sz="4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tr-TR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tr-TR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tr-TR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tr-TR" sz="4400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tr-TR" sz="4400" dirty="0"/>
                  <a:t>(Evrende </a:t>
                </a:r>
                <a:r>
                  <a:rPr lang="tr-TR" sz="4400" dirty="0" err="1"/>
                  <a:t>varyanslar</a:t>
                </a:r>
                <a:r>
                  <a:rPr lang="tr-TR" sz="4400" dirty="0"/>
                  <a:t> eşittir.)</a:t>
                </a:r>
              </a:p>
              <a:p>
                <a:pPr marL="457200" lvl="1" indent="0">
                  <a:buNone/>
                </a:pPr>
                <a:r>
                  <a:rPr lang="en-US" sz="4400" dirty="0" smtClean="0"/>
                  <a:t>H</a:t>
                </a:r>
                <a:r>
                  <a:rPr lang="tr-TR" sz="4400" baseline="-25000" dirty="0" smtClean="0"/>
                  <a:t>1</a:t>
                </a:r>
                <a:r>
                  <a:rPr lang="en-US" sz="4400" baseline="-25000" dirty="0" smtClean="0"/>
                  <a:t> </a:t>
                </a:r>
                <a:r>
                  <a:rPr lang="tr-TR" sz="4400" dirty="0" smtClean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tr-TR" sz="4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tr-TR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tr-TR" sz="4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tr-TR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tr-TR" sz="4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Sup>
                      <m:sSubSupPr>
                        <m:ctrlPr>
                          <a:rPr lang="tr-TR" sz="4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tr-TR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tr-TR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tr-TR" sz="4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tr-TR" sz="4400" i="1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tr-TR" sz="4400" dirty="0"/>
                  <a:t>(Evrende </a:t>
                </a:r>
                <a:r>
                  <a:rPr lang="tr-TR" sz="4400" dirty="0" err="1"/>
                  <a:t>varyanslar</a:t>
                </a:r>
                <a:r>
                  <a:rPr lang="tr-TR" sz="4400" dirty="0"/>
                  <a:t> eşit değildir.)</a:t>
                </a:r>
              </a:p>
              <a:p>
                <a:r>
                  <a:rPr lang="tr-TR" sz="4400" dirty="0" err="1"/>
                  <a:t>Varyansların</a:t>
                </a:r>
                <a:r>
                  <a:rPr lang="tr-TR" sz="4400" dirty="0"/>
                  <a:t> homojenliği varsayımının sağlanabilmesi için </a:t>
                </a:r>
                <a:r>
                  <a:rPr lang="tr-TR" sz="4400" dirty="0" err="1"/>
                  <a:t>Levene</a:t>
                </a:r>
                <a:r>
                  <a:rPr lang="tr-TR" sz="4400" dirty="0"/>
                  <a:t> testinin anlamlı çıkmaması beklenir.</a:t>
                </a:r>
              </a:p>
              <a:p>
                <a:r>
                  <a:rPr lang="tr-TR" sz="4400" dirty="0"/>
                  <a:t>Diğer bir ifade ile </a:t>
                </a:r>
                <a:r>
                  <a:rPr lang="tr-TR" sz="4400" dirty="0" err="1"/>
                  <a:t>Levene</a:t>
                </a:r>
                <a:r>
                  <a:rPr lang="tr-TR" sz="4400" dirty="0"/>
                  <a:t> testinden elde edilen p değeri 0.05’den büyükse </a:t>
                </a:r>
                <a:r>
                  <a:rPr lang="en-US" sz="4400" dirty="0"/>
                  <a:t>H</a:t>
                </a:r>
                <a:r>
                  <a:rPr lang="en-US" sz="4400" baseline="-25000" dirty="0"/>
                  <a:t>0</a:t>
                </a:r>
                <a:r>
                  <a:rPr lang="tr-TR" sz="4400" dirty="0" smtClean="0"/>
                  <a:t> </a:t>
                </a:r>
                <a:r>
                  <a:rPr lang="tr-TR" sz="4400" dirty="0"/>
                  <a:t>kabul edilir ve </a:t>
                </a:r>
                <a:r>
                  <a:rPr lang="tr-TR" sz="4400" dirty="0" err="1"/>
                  <a:t>varyansların</a:t>
                </a:r>
                <a:r>
                  <a:rPr lang="tr-TR" sz="4400" dirty="0"/>
                  <a:t> homojenliği varsayımı sağlanır.</a:t>
                </a:r>
              </a:p>
              <a:p>
                <a:r>
                  <a:rPr lang="tr-TR" sz="4400" dirty="0"/>
                  <a:t>ile </a:t>
                </a:r>
                <a:r>
                  <a:rPr lang="tr-TR" sz="4400" dirty="0" err="1"/>
                  <a:t>Levene</a:t>
                </a:r>
                <a:r>
                  <a:rPr lang="tr-TR" sz="4400" dirty="0"/>
                  <a:t> testinden elde edilen p değeri 0.05’den küçükse </a:t>
                </a:r>
                <a:r>
                  <a:rPr lang="en-US" sz="4400" dirty="0"/>
                  <a:t>H</a:t>
                </a:r>
                <a:r>
                  <a:rPr lang="en-US" sz="4400" baseline="-25000" dirty="0"/>
                  <a:t>0</a:t>
                </a:r>
                <a:r>
                  <a:rPr lang="tr-TR" sz="4400" dirty="0" smtClean="0"/>
                  <a:t> </a:t>
                </a:r>
                <a:r>
                  <a:rPr lang="tr-TR" sz="4400" dirty="0"/>
                  <a:t>reddedilir ve evren </a:t>
                </a:r>
                <a:r>
                  <a:rPr lang="tr-TR" sz="4400" dirty="0" err="1"/>
                  <a:t>varyansları</a:t>
                </a:r>
                <a:r>
                  <a:rPr lang="tr-TR" sz="4400" dirty="0"/>
                  <a:t> eşit değildir denir.  Varsayım sağlanmaz</a:t>
                </a:r>
                <a:r>
                  <a:rPr lang="tr-TR" sz="4800" dirty="0"/>
                  <a:t>.</a:t>
                </a:r>
              </a:p>
              <a:p>
                <a:endParaRPr lang="tr-TR" sz="4800" dirty="0"/>
              </a:p>
              <a:p>
                <a:endParaRPr lang="tr-TR" dirty="0"/>
              </a:p>
              <a:p>
                <a:pPr marL="0" marR="0" indent="0" algn="l" defTabSz="914400" rtl="0" fontAlgn="auto" latinLnBrk="0" hangingPunct="0">
                  <a:lnSpc>
                    <a:spcPct val="110000"/>
                  </a:lnSpc>
                  <a:spcBef>
                    <a:spcPts val="2000"/>
                  </a:spcBef>
                  <a:spcAft>
                    <a:spcPts val="0"/>
                  </a:spcAft>
                  <a:buClrTx/>
                  <a:buSzPct val="100000"/>
                  <a:buNone/>
                  <a:tabLst/>
                </a:pPr>
                <a:endParaRPr kumimoji="0" lang="en-US" sz="5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Interstate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F84754-0B83-41FF-9769-A2B942ADE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256" y="1872343"/>
                <a:ext cx="20247429" cy="14198244"/>
              </a:xfrm>
              <a:prstGeom prst="rect">
                <a:avLst/>
              </a:prstGeom>
              <a:blipFill>
                <a:blip r:embed="rId2"/>
                <a:stretch>
                  <a:fillRect l="-1686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349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7DE91C-4311-4753-B9B5-A8909679FAE1}"/>
              </a:ext>
            </a:extLst>
          </p:cNvPr>
          <p:cNvSpPr txBox="1"/>
          <p:nvPr/>
        </p:nvSpPr>
        <p:spPr>
          <a:xfrm>
            <a:off x="2068286" y="2960914"/>
            <a:ext cx="19833771" cy="784624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r>
              <a:rPr lang="tr-TR" dirty="0"/>
              <a:t>Eğer her iki gruptaki katılımcı sayısı eşitse, t testi </a:t>
            </a:r>
            <a:r>
              <a:rPr lang="tr-TR" dirty="0" err="1"/>
              <a:t>varyansların</a:t>
            </a:r>
            <a:r>
              <a:rPr lang="tr-TR" dirty="0"/>
              <a:t> homojenliği varsayımının ihlaline karşı dayanıklıdır. </a:t>
            </a:r>
          </a:p>
          <a:p>
            <a:endParaRPr lang="tr-TR" dirty="0"/>
          </a:p>
          <a:p>
            <a:r>
              <a:rPr lang="tr-TR" dirty="0"/>
              <a:t>Her iki gruptaki katılımcı sayısı farklı ise t testti </a:t>
            </a:r>
            <a:r>
              <a:rPr lang="tr-TR" dirty="0" err="1"/>
              <a:t>varyansların</a:t>
            </a:r>
            <a:r>
              <a:rPr lang="tr-TR" dirty="0"/>
              <a:t> homojenliği varsayımına karşı daha hassastır. Bu durumda alternatif bir test kullanılmalıdır. SPSS bize bu testi de sunar.</a:t>
            </a:r>
          </a:p>
          <a:p>
            <a:pPr marL="457200" marR="0" indent="-45720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</a:pPr>
            <a:endParaRPr kumimoji="0" lang="en-US" sz="5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</p:spTree>
    <p:extLst>
      <p:ext uri="{BB962C8B-B14F-4D97-AF65-F5344CB8AC3E}">
        <p14:creationId xmlns:p14="http://schemas.microsoft.com/office/powerpoint/2010/main" val="15292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7FEFC184-1164-4CC6-8258-758CFCDEF5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2493052"/>
                  </p:ext>
                </p:extLst>
              </p:nvPr>
            </p:nvGraphicFramePr>
            <p:xfrm>
              <a:off x="391885" y="1994951"/>
              <a:ext cx="22533426" cy="1168032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2220686">
                      <a:extLst>
                        <a:ext uri="{9D8B030D-6E8A-4147-A177-3AD203B41FA5}">
                          <a16:colId xmlns:a16="http://schemas.microsoft.com/office/drawing/2014/main" val="402482525"/>
                        </a:ext>
                      </a:extLst>
                    </a:gridCol>
                    <a:gridCol w="2677886">
                      <a:extLst>
                        <a:ext uri="{9D8B030D-6E8A-4147-A177-3AD203B41FA5}">
                          <a16:colId xmlns:a16="http://schemas.microsoft.com/office/drawing/2014/main" val="3391205526"/>
                        </a:ext>
                      </a:extLst>
                    </a:gridCol>
                    <a:gridCol w="2481943">
                      <a:extLst>
                        <a:ext uri="{9D8B030D-6E8A-4147-A177-3AD203B41FA5}">
                          <a16:colId xmlns:a16="http://schemas.microsoft.com/office/drawing/2014/main" val="2042253508"/>
                        </a:ext>
                      </a:extLst>
                    </a:gridCol>
                    <a:gridCol w="2917371">
                      <a:extLst>
                        <a:ext uri="{9D8B030D-6E8A-4147-A177-3AD203B41FA5}">
                          <a16:colId xmlns:a16="http://schemas.microsoft.com/office/drawing/2014/main" val="7546007"/>
                        </a:ext>
                      </a:extLst>
                    </a:gridCol>
                    <a:gridCol w="2590800">
                      <a:extLst>
                        <a:ext uri="{9D8B030D-6E8A-4147-A177-3AD203B41FA5}">
                          <a16:colId xmlns:a16="http://schemas.microsoft.com/office/drawing/2014/main" val="2155541688"/>
                        </a:ext>
                      </a:extLst>
                    </a:gridCol>
                    <a:gridCol w="4008754">
                      <a:extLst>
                        <a:ext uri="{9D8B030D-6E8A-4147-A177-3AD203B41FA5}">
                          <a16:colId xmlns:a16="http://schemas.microsoft.com/office/drawing/2014/main" val="3241294437"/>
                        </a:ext>
                      </a:extLst>
                    </a:gridCol>
                    <a:gridCol w="2817993">
                      <a:extLst>
                        <a:ext uri="{9D8B030D-6E8A-4147-A177-3AD203B41FA5}">
                          <a16:colId xmlns:a16="http://schemas.microsoft.com/office/drawing/2014/main" val="2127790940"/>
                        </a:ext>
                      </a:extLst>
                    </a:gridCol>
                    <a:gridCol w="2817993">
                      <a:extLst>
                        <a:ext uri="{9D8B030D-6E8A-4147-A177-3AD203B41FA5}">
                          <a16:colId xmlns:a16="http://schemas.microsoft.com/office/drawing/2014/main" val="31616387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 b="1" i="0" dirty="0" err="1">
                              <a:effectLst/>
                            </a:rPr>
                            <a:t>Örneklem</a:t>
                          </a:r>
                          <a:r>
                            <a:rPr lang="en-US" sz="3600" b="1" i="0" dirty="0">
                              <a:effectLst/>
                            </a:rPr>
                            <a:t> </a:t>
                          </a:r>
                          <a:r>
                            <a:rPr lang="en-US" sz="3600" b="1" i="0" dirty="0" err="1">
                              <a:effectLst/>
                            </a:rPr>
                            <a:t>Sayısı</a:t>
                          </a:r>
                          <a:endParaRPr lang="en-US" sz="3600" b="1" i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 b="1" i="0" dirty="0">
                              <a:effectLst/>
                            </a:rPr>
                            <a:t> σ </a:t>
                          </a:r>
                          <a:r>
                            <a:rPr lang="en-US" sz="3600" b="1" i="0" dirty="0" err="1">
                              <a:effectLst/>
                            </a:rPr>
                            <a:t>biliniyor</a:t>
                          </a:r>
                          <a:r>
                            <a:rPr lang="en-US" sz="3600" b="1" i="0" dirty="0">
                              <a:effectLst/>
                            </a:rPr>
                            <a:t> mu?</a:t>
                          </a:r>
                          <a:endParaRPr lang="en-US" sz="3600" b="1" i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 b="1" i="0" dirty="0">
                              <a:effectLst/>
                            </a:rPr>
                            <a:t>Test</a:t>
                          </a:r>
                          <a:endParaRPr lang="en-US" sz="3600" b="1" i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 b="1" i="0" dirty="0" err="1">
                              <a:effectLst/>
                            </a:rPr>
                            <a:t>Hipotezler</a:t>
                          </a:r>
                          <a:r>
                            <a:rPr lang="en-US" sz="3600" b="1" i="0" dirty="0">
                              <a:effectLst/>
                            </a:rPr>
                            <a:t>*</a:t>
                          </a:r>
                          <a:endParaRPr lang="en-US" sz="3600" b="1" i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 b="1" i="0" dirty="0">
                              <a:effectLst/>
                            </a:rPr>
                            <a:t>Standard </a:t>
                          </a:r>
                          <a:r>
                            <a:rPr lang="en-US" sz="3600" b="1" i="0" dirty="0" err="1">
                              <a:effectLst/>
                            </a:rPr>
                            <a:t>hata</a:t>
                          </a:r>
                          <a:endParaRPr lang="en-US" sz="3600" b="1" i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 b="1" i="0" dirty="0">
                              <a:effectLst/>
                            </a:rPr>
                            <a:t>Test </a:t>
                          </a:r>
                          <a:r>
                            <a:rPr lang="en-US" sz="3600" b="1" i="0" dirty="0" err="1">
                              <a:effectLst/>
                            </a:rPr>
                            <a:t>İstatistiği</a:t>
                          </a:r>
                          <a:endParaRPr lang="en-US" sz="3600" b="1" i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 b="1" i="0" dirty="0" err="1">
                              <a:effectLst/>
                            </a:rPr>
                            <a:t>Serbestlik</a:t>
                          </a:r>
                          <a:r>
                            <a:rPr lang="en-US" sz="3600" b="1" i="0" dirty="0">
                              <a:effectLst/>
                            </a:rPr>
                            <a:t> </a:t>
                          </a:r>
                          <a:r>
                            <a:rPr lang="en-US" sz="3600" b="1" i="0" dirty="0" err="1">
                              <a:effectLst/>
                            </a:rPr>
                            <a:t>Derecesi</a:t>
                          </a:r>
                          <a:r>
                            <a:rPr lang="en-US" sz="3600" b="1" i="0" dirty="0">
                              <a:effectLst/>
                            </a:rPr>
                            <a:t> (</a:t>
                          </a:r>
                          <a:r>
                            <a:rPr lang="en-US" sz="3600" b="1" i="0" dirty="0" err="1">
                              <a:effectLst/>
                            </a:rPr>
                            <a:t>sd</a:t>
                          </a:r>
                          <a:r>
                            <a:rPr lang="en-US" sz="3600" b="1" i="0" dirty="0">
                              <a:effectLst/>
                            </a:rPr>
                            <a:t>)</a:t>
                          </a:r>
                          <a:endParaRPr lang="en-US" sz="3600" b="1" i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 b="1" i="0" dirty="0" err="1">
                              <a:effectLst/>
                            </a:rPr>
                            <a:t>Etki</a:t>
                          </a:r>
                          <a:r>
                            <a:rPr lang="en-US" sz="3600" b="1" i="0" dirty="0">
                              <a:effectLst/>
                            </a:rPr>
                            <a:t> B.</a:t>
                          </a: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 b="1" i="0" dirty="0">
                              <a:effectLst/>
                            </a:rPr>
                            <a:t>(Cohen d)</a:t>
                          </a:r>
                          <a:endParaRPr lang="en-US" sz="3600" b="1" i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4102490"/>
                      </a:ext>
                    </a:extLst>
                  </a:tr>
                  <a:tr h="616585">
                    <a:tc row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>
                              <a:effectLst/>
                            </a:rPr>
                            <a:t>1</a:t>
                          </a:r>
                          <a:endParaRPr lang="en-US" sz="3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>
                              <a:effectLst/>
                            </a:rPr>
                            <a:t>Evet</a:t>
                          </a:r>
                          <a:endParaRPr lang="en-US" sz="3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>
                              <a:effectLst/>
                            </a:rPr>
                            <a:t>z testi</a:t>
                          </a:r>
                          <a:endParaRPr lang="en-US" sz="3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4000">
                              <a:effectLst/>
                            </a:rPr>
                            <a:t>H0: μ= K</a:t>
                          </a:r>
                          <a:endParaRPr lang="en-US" sz="360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4000">
                              <a:effectLst/>
                            </a:rPr>
                            <a:t>H1: μ≠ K</a:t>
                          </a:r>
                          <a:endParaRPr lang="en-US" sz="3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3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3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3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3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en-US" sz="3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>
                                    <a:effectLst/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US" sz="36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3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bar>
                                      <m:barPr>
                                        <m:pos m:val="top"/>
                                        <m:ctrlPr>
                                          <a:rPr lang="en-US" sz="3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arPr>
                                      <m:e>
                                        <m:r>
                                          <a:rPr lang="en-US" sz="3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bar>
                                    <m:r>
                                      <a:rPr lang="en-US" sz="3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3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en-US" sz="3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3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sz="3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3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lang="en-US" sz="3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>
                              <a:effectLst/>
                            </a:rPr>
                            <a:t>yok</a:t>
                          </a:r>
                          <a:endParaRPr lang="en-US" sz="3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40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acc>
                                      <m:accPr>
                                        <m:chr m:val="̅"/>
                                        <m:ctrlPr>
                                          <a:rPr lang="en-US" sz="400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tr-TR" sz="40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  <m:r>
                                      <a:rPr lang="en-US" sz="4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4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μ</m:t>
                                    </m:r>
                                  </m:num>
                                  <m:den>
                                    <m:r>
                                      <a:rPr lang="en-US" sz="4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3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38652740"/>
                      </a:ext>
                    </a:extLst>
                  </a:tr>
                  <a:tr h="673735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>
                              <a:effectLst/>
                            </a:rPr>
                            <a:t>Hayır</a:t>
                          </a:r>
                          <a:endParaRPr lang="en-US" sz="3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>
                              <a:effectLst/>
                            </a:rPr>
                            <a:t>Tek örneklem</a:t>
                          </a: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>
                              <a:effectLst/>
                            </a:rPr>
                            <a:t>t testi</a:t>
                          </a:r>
                          <a:endParaRPr lang="en-US" sz="3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4000">
                              <a:effectLst/>
                            </a:rPr>
                            <a:t>H0: μ= K</a:t>
                          </a:r>
                          <a:endParaRPr lang="en-US" sz="360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4000">
                              <a:effectLst/>
                            </a:rPr>
                            <a:t>H1: μ≠ K</a:t>
                          </a:r>
                          <a:endParaRPr lang="en-US" sz="360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>
                              <a:effectLst/>
                            </a:rPr>
                            <a:t> </a:t>
                          </a:r>
                          <a:endParaRPr lang="en-US" sz="3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3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3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3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3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en-US" sz="3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36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3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bar>
                                      <m:barPr>
                                        <m:pos m:val="top"/>
                                        <m:ctrlPr>
                                          <a:rPr lang="en-US" sz="3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arPr>
                                      <m:e>
                                        <m:r>
                                          <a:rPr lang="en-US" sz="3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bar>
                                    <m:r>
                                      <a:rPr lang="en-US" sz="3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3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en-US" sz="3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3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sz="3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3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lang="en-US" sz="3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>
                              <a:effectLst/>
                            </a:rPr>
                            <a:t>n-1</a:t>
                          </a:r>
                          <a:endParaRPr lang="en-US" sz="3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4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acc>
                                      <m:accPr>
                                        <m:chr m:val="̅"/>
                                        <m:ctrlPr>
                                          <a:rPr lang="en-US" sz="400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tr-TR" sz="40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  <m:r>
                                      <a:rPr lang="en-US" sz="4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4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μ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US" sz="4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3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679916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 dirty="0">
                              <a:effectLst/>
                            </a:rPr>
                            <a:t> </a:t>
                          </a:r>
                          <a:endParaRPr lang="en-US" sz="3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 b="1" dirty="0" err="1">
                              <a:effectLst/>
                            </a:rPr>
                            <a:t>Örneklemler</a:t>
                          </a:r>
                          <a:r>
                            <a:rPr lang="en-US" sz="3600" b="1" dirty="0">
                              <a:effectLst/>
                            </a:rPr>
                            <a:t> </a:t>
                          </a:r>
                          <a:r>
                            <a:rPr lang="en-US" sz="3600" b="1" dirty="0" err="1">
                              <a:effectLst/>
                            </a:rPr>
                            <a:t>Bağımsız</a:t>
                          </a:r>
                          <a:r>
                            <a:rPr lang="en-US" sz="3600" b="1" dirty="0">
                              <a:effectLst/>
                            </a:rPr>
                            <a:t> </a:t>
                          </a:r>
                          <a:r>
                            <a:rPr lang="en-US" sz="3600" b="1" dirty="0" err="1">
                              <a:effectLst/>
                            </a:rPr>
                            <a:t>mı</a:t>
                          </a:r>
                          <a:r>
                            <a:rPr lang="en-US" sz="3600" b="1" dirty="0">
                              <a:effectLst/>
                            </a:rPr>
                            <a:t>?</a:t>
                          </a:r>
                          <a:endParaRPr lang="en-US" sz="36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 b="1" dirty="0">
                              <a:effectLst/>
                            </a:rPr>
                            <a:t>Test</a:t>
                          </a:r>
                          <a:endParaRPr lang="en-US" sz="36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 b="1" dirty="0" err="1">
                              <a:effectLst/>
                            </a:rPr>
                            <a:t>Hipotezler</a:t>
                          </a:r>
                          <a:r>
                            <a:rPr lang="en-US" sz="3600" b="1" dirty="0">
                              <a:effectLst/>
                            </a:rPr>
                            <a:t>*</a:t>
                          </a:r>
                          <a:endParaRPr lang="en-US" sz="36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 b="1" dirty="0">
                              <a:effectLst/>
                            </a:rPr>
                            <a:t>Standard </a:t>
                          </a:r>
                          <a:r>
                            <a:rPr lang="en-US" sz="3600" b="1" dirty="0" err="1">
                              <a:effectLst/>
                            </a:rPr>
                            <a:t>hata</a:t>
                          </a:r>
                          <a:endParaRPr lang="en-US" sz="36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 b="1" dirty="0">
                              <a:effectLst/>
                            </a:rPr>
                            <a:t>Test </a:t>
                          </a:r>
                          <a:r>
                            <a:rPr lang="en-US" sz="3600" b="1" dirty="0" err="1">
                              <a:effectLst/>
                            </a:rPr>
                            <a:t>İstatistiği</a:t>
                          </a:r>
                          <a:endParaRPr lang="en-US" sz="36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 b="1" dirty="0" err="1">
                              <a:effectLst/>
                            </a:rPr>
                            <a:t>Serbestlik</a:t>
                          </a:r>
                          <a:r>
                            <a:rPr lang="en-US" sz="3600" b="1" dirty="0">
                              <a:effectLst/>
                            </a:rPr>
                            <a:t> </a:t>
                          </a:r>
                          <a:r>
                            <a:rPr lang="en-US" sz="3600" b="1" dirty="0" err="1">
                              <a:effectLst/>
                            </a:rPr>
                            <a:t>Derecesi</a:t>
                          </a:r>
                          <a:r>
                            <a:rPr lang="en-US" sz="3600" b="1" dirty="0">
                              <a:effectLst/>
                            </a:rPr>
                            <a:t> (</a:t>
                          </a:r>
                          <a:r>
                            <a:rPr lang="en-US" sz="3600" b="1" dirty="0" err="1">
                              <a:effectLst/>
                            </a:rPr>
                            <a:t>sd</a:t>
                          </a:r>
                          <a:r>
                            <a:rPr lang="en-US" sz="3600" b="1" dirty="0">
                              <a:effectLst/>
                            </a:rPr>
                            <a:t>)</a:t>
                          </a:r>
                          <a:endParaRPr lang="en-US" sz="36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 b="1" dirty="0" err="1">
                              <a:effectLst/>
                            </a:rPr>
                            <a:t>Etki</a:t>
                          </a:r>
                          <a:r>
                            <a:rPr lang="en-US" sz="3600" b="1" dirty="0">
                              <a:effectLst/>
                            </a:rPr>
                            <a:t> B.</a:t>
                          </a: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 b="1" dirty="0">
                              <a:effectLst/>
                            </a:rPr>
                            <a:t>(Cohen d)</a:t>
                          </a:r>
                          <a:endParaRPr lang="en-US" sz="36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2362378"/>
                      </a:ext>
                    </a:extLst>
                  </a:tr>
                  <a:tr h="0">
                    <a:tc row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>
                              <a:effectLst/>
                            </a:rPr>
                            <a:t>2</a:t>
                          </a:r>
                          <a:endParaRPr lang="en-US" sz="3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>
                              <a:effectLst/>
                            </a:rPr>
                            <a:t>Evet</a:t>
                          </a:r>
                          <a:endParaRPr lang="en-US" sz="3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 dirty="0" err="1">
                              <a:effectLst/>
                            </a:rPr>
                            <a:t>Bağımsız</a:t>
                          </a:r>
                          <a:r>
                            <a:rPr lang="en-US" sz="3600" dirty="0">
                              <a:effectLst/>
                            </a:rPr>
                            <a:t> </a:t>
                          </a:r>
                          <a:r>
                            <a:rPr lang="en-US" sz="3600" dirty="0" err="1">
                              <a:effectLst/>
                            </a:rPr>
                            <a:t>gruplar</a:t>
                          </a:r>
                          <a:endParaRPr lang="en-US" sz="3600" dirty="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 dirty="0">
                              <a:effectLst/>
                            </a:rPr>
                            <a:t>t </a:t>
                          </a:r>
                          <a:r>
                            <a:rPr lang="en-US" sz="3600" dirty="0" err="1">
                              <a:effectLst/>
                            </a:rPr>
                            <a:t>testi</a:t>
                          </a:r>
                          <a:r>
                            <a:rPr lang="en-US" sz="3600" dirty="0">
                              <a:effectLst/>
                            </a:rPr>
                            <a:t>**</a:t>
                          </a:r>
                          <a:endParaRPr lang="en-US" sz="3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4000">
                              <a:effectLst/>
                            </a:rPr>
                            <a:t>H</a:t>
                          </a:r>
                          <a:r>
                            <a:rPr lang="en-US" sz="4000" baseline="-25000">
                              <a:effectLst/>
                            </a:rPr>
                            <a:t>0</a:t>
                          </a:r>
                          <a:r>
                            <a:rPr lang="en-US" sz="4000">
                              <a:effectLst/>
                            </a:rPr>
                            <a:t>: μ</a:t>
                          </a:r>
                          <a:r>
                            <a:rPr lang="en-US" sz="4000" baseline="-25000">
                              <a:effectLst/>
                            </a:rPr>
                            <a:t>1</a:t>
                          </a:r>
                          <a:r>
                            <a:rPr lang="en-US" sz="4000">
                              <a:effectLst/>
                            </a:rPr>
                            <a:t> - μ</a:t>
                          </a:r>
                          <a:r>
                            <a:rPr lang="en-US" sz="4000" baseline="-25000">
                              <a:effectLst/>
                            </a:rPr>
                            <a:t>2 </a:t>
                          </a:r>
                          <a:r>
                            <a:rPr lang="en-US" sz="4000">
                              <a:effectLst/>
                            </a:rPr>
                            <a:t>=0</a:t>
                          </a:r>
                          <a:endParaRPr lang="en-US" sz="360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4000">
                              <a:effectLst/>
                            </a:rPr>
                            <a:t>H</a:t>
                          </a:r>
                          <a:r>
                            <a:rPr lang="en-US" sz="4000" baseline="-25000">
                              <a:effectLst/>
                            </a:rPr>
                            <a:t>1</a:t>
                          </a:r>
                          <a:r>
                            <a:rPr lang="en-US" sz="4000">
                              <a:effectLst/>
                            </a:rPr>
                            <a:t>: μ</a:t>
                          </a:r>
                          <a:r>
                            <a:rPr lang="en-US" sz="4000" baseline="-25000">
                              <a:effectLst/>
                            </a:rPr>
                            <a:t>1</a:t>
                          </a:r>
                          <a:r>
                            <a:rPr lang="en-US" sz="4000">
                              <a:effectLst/>
                            </a:rPr>
                            <a:t> - μ</a:t>
                          </a:r>
                          <a:r>
                            <a:rPr lang="en-US" sz="4000" baseline="-25000">
                              <a:effectLst/>
                            </a:rPr>
                            <a:t>2 </a:t>
                          </a:r>
                          <a:r>
                            <a:rPr lang="en-US" sz="4000">
                              <a:effectLst/>
                            </a:rPr>
                            <a:t>≠0</a:t>
                          </a:r>
                          <a:endParaRPr lang="en-US" sz="3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sz="4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sz="40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Sup>
                                          <m:sSubSupPr>
                                            <m:ctrlPr>
                                              <a:rPr lang="en-US" sz="4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4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4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  <m:sup>
                                            <m:r>
                                              <a:rPr lang="en-US" sz="4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num>
                                      <m:den>
                                        <m:r>
                                          <a:rPr lang="en-US" sz="4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4000" baseline="-25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den>
                                    </m:f>
                                    <m:r>
                                      <a:rPr lang="en-US" sz="4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40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Sup>
                                          <m:sSubSupPr>
                                            <m:ctrlPr>
                                              <a:rPr lang="en-US" sz="4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4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4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  <m:sup>
                                            <m:r>
                                              <a:rPr lang="en-US" sz="4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num>
                                      <m:den>
                                        <m:r>
                                          <a:rPr lang="en-US" sz="4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4000" baseline="-25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rad>
                              </m:oMath>
                            </m:oMathPara>
                          </a14:m>
                          <a:endParaRPr lang="en-US" sz="3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4000"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40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4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US" sz="40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tr-TR" sz="4000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tr-TR" sz="40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tr-TR" sz="40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tr-TR" sz="400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nor/>
                                          </m:rPr>
                                          <a:rPr lang="en-US" sz="4000" dirty="0">
                                            <a:latin typeface="Times New Roman" panose="020206030504050203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tr-TR" sz="4000" dirty="0">
                                            <a:latin typeface="Times New Roman" panose="020206030504050203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US" sz="4000" dirty="0">
                                            <a:latin typeface="Times New Roman" panose="020206030504050203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  <m:sSub>
                                          <m:sSubPr>
                                            <m:ctrlPr>
                                              <a:rPr lang="tr-TR" sz="400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tr-TR" sz="40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tr-TR" sz="4000" i="1">
                                                    <a:latin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tr-TR" sz="400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40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>
                                          <m:fPr>
                                            <m:ctrlPr>
                                              <a:rPr lang="en-US" sz="4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Sup>
                                              <m:sSubSupPr>
                                                <m:ctrlPr>
                                                  <a:rPr lang="en-US" sz="40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40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0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40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num>
                                          <m:den>
                                            <m:r>
                                              <a:rPr lang="en-US" sz="4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en-US" sz="4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den>
                                        </m:f>
                                        <m:r>
                                          <a:rPr lang="en-US" sz="4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sz="4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Sup>
                                              <m:sSubSupPr>
                                                <m:ctrlPr>
                                                  <a:rPr lang="en-US" sz="40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sz="40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40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sz="40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num>
                                          <m:den>
                                            <m:r>
                                              <a:rPr lang="en-US" sz="4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en-US" sz="4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en-US" sz="3600" dirty="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 dirty="0">
                              <a:effectLst/>
                            </a:rPr>
                            <a:t> </a:t>
                          </a:r>
                          <a:endParaRPr lang="en-US" sz="3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 dirty="0">
                              <a:effectLst/>
                            </a:rPr>
                            <a:t>n</a:t>
                          </a:r>
                          <a:r>
                            <a:rPr lang="en-US" sz="3600" baseline="-25000" dirty="0">
                              <a:effectLst/>
                            </a:rPr>
                            <a:t>1</a:t>
                          </a:r>
                          <a:r>
                            <a:rPr lang="en-US" sz="3600" dirty="0">
                              <a:effectLst/>
                            </a:rPr>
                            <a:t> +n</a:t>
                          </a:r>
                          <a:r>
                            <a:rPr lang="en-US" sz="3600" baseline="-25000" dirty="0">
                              <a:effectLst/>
                            </a:rPr>
                            <a:t>2</a:t>
                          </a:r>
                          <a:r>
                            <a:rPr lang="en-US" sz="3600" dirty="0">
                              <a:effectLst/>
                            </a:rPr>
                            <a:t> -2</a:t>
                          </a:r>
                          <a:endParaRPr lang="en-US" sz="3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4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tr-TR" sz="400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tr-TR" sz="400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tr-TR" sz="400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tr-TR" sz="4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nor/>
                                      </m:rPr>
                                      <a:rPr lang="en-US" sz="4000" dirty="0">
                                        <a:latin typeface="Times New Roman" panose="020206030504050203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tr-TR" sz="4000" dirty="0">
                                        <a:latin typeface="Times New Roman" panose="020206030504050203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4000" dirty="0">
                                        <a:latin typeface="Times New Roman" panose="020206030504050203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tr-TR" sz="4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tr-TR" sz="400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tr-TR" sz="400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tr-TR" sz="4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40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bSup>
                                          <m:sSubSupPr>
                                            <m:ctrlPr>
                                              <a:rPr lang="en-US" sz="4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4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4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  <m:sup>
                                            <m:r>
                                              <a:rPr lang="en-US" sz="4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en-US" sz="3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972974515"/>
                      </a:ext>
                    </a:extLst>
                  </a:tr>
                  <a:tr h="63373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>
                              <a:effectLst/>
                            </a:rPr>
                            <a:t>Hayır</a:t>
                          </a:r>
                          <a:endParaRPr lang="en-US" sz="3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>
                              <a:effectLst/>
                            </a:rPr>
                            <a:t>Bağımlı gruplar t testi</a:t>
                          </a:r>
                          <a:endParaRPr lang="en-US" sz="3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>
                              <a:effectLst/>
                            </a:rPr>
                            <a:t>H0: μ</a:t>
                          </a:r>
                          <a:r>
                            <a:rPr lang="en-US" sz="3600" baseline="-25000">
                              <a:effectLst/>
                            </a:rPr>
                            <a:t>D</a:t>
                          </a:r>
                          <a:r>
                            <a:rPr lang="en-US" sz="3600">
                              <a:effectLst/>
                            </a:rPr>
                            <a:t> = 0</a:t>
                          </a: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>
                              <a:effectLst/>
                            </a:rPr>
                            <a:t>H1:μ</a:t>
                          </a:r>
                          <a:r>
                            <a:rPr lang="en-US" sz="3600" baseline="-25000">
                              <a:effectLst/>
                            </a:rPr>
                            <a:t>D</a:t>
                          </a:r>
                          <a:r>
                            <a:rPr lang="en-US" sz="3600">
                              <a:effectLst/>
                            </a:rPr>
                            <a:t> ≠ 0</a:t>
                          </a:r>
                          <a:endParaRPr lang="en-US" sz="3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3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3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3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sub>
                                    </m:sSub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3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3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en-US" sz="3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36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3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bar>
                                      <m:barPr>
                                        <m:pos m:val="top"/>
                                        <m:ctrlPr>
                                          <a:rPr lang="en-US" sz="3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arPr>
                                      <m:e>
                                        <m:r>
                                          <a:rPr lang="en-US" sz="3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</m:bar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en-US" sz="3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3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3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sz="3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3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lang="en-US" sz="3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>
                              <a:effectLst/>
                            </a:rPr>
                            <a:t>n-1</a:t>
                          </a:r>
                          <a:endParaRPr lang="en-US" sz="3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4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3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3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4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3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442523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7FEFC184-1164-4CC6-8258-758CFCDEF5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2493052"/>
                  </p:ext>
                </p:extLst>
              </p:nvPr>
            </p:nvGraphicFramePr>
            <p:xfrm>
              <a:off x="391885" y="1994951"/>
              <a:ext cx="22533426" cy="1168032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2220686">
                      <a:extLst>
                        <a:ext uri="{9D8B030D-6E8A-4147-A177-3AD203B41FA5}">
                          <a16:colId xmlns:a16="http://schemas.microsoft.com/office/drawing/2014/main" val="402482525"/>
                        </a:ext>
                      </a:extLst>
                    </a:gridCol>
                    <a:gridCol w="2677886">
                      <a:extLst>
                        <a:ext uri="{9D8B030D-6E8A-4147-A177-3AD203B41FA5}">
                          <a16:colId xmlns:a16="http://schemas.microsoft.com/office/drawing/2014/main" val="3391205526"/>
                        </a:ext>
                      </a:extLst>
                    </a:gridCol>
                    <a:gridCol w="2481943">
                      <a:extLst>
                        <a:ext uri="{9D8B030D-6E8A-4147-A177-3AD203B41FA5}">
                          <a16:colId xmlns:a16="http://schemas.microsoft.com/office/drawing/2014/main" val="2042253508"/>
                        </a:ext>
                      </a:extLst>
                    </a:gridCol>
                    <a:gridCol w="2917371">
                      <a:extLst>
                        <a:ext uri="{9D8B030D-6E8A-4147-A177-3AD203B41FA5}">
                          <a16:colId xmlns:a16="http://schemas.microsoft.com/office/drawing/2014/main" val="7546007"/>
                        </a:ext>
                      </a:extLst>
                    </a:gridCol>
                    <a:gridCol w="2590800">
                      <a:extLst>
                        <a:ext uri="{9D8B030D-6E8A-4147-A177-3AD203B41FA5}">
                          <a16:colId xmlns:a16="http://schemas.microsoft.com/office/drawing/2014/main" val="2155541688"/>
                        </a:ext>
                      </a:extLst>
                    </a:gridCol>
                    <a:gridCol w="4008754">
                      <a:extLst>
                        <a:ext uri="{9D8B030D-6E8A-4147-A177-3AD203B41FA5}">
                          <a16:colId xmlns:a16="http://schemas.microsoft.com/office/drawing/2014/main" val="3241294437"/>
                        </a:ext>
                      </a:extLst>
                    </a:gridCol>
                    <a:gridCol w="2817993">
                      <a:extLst>
                        <a:ext uri="{9D8B030D-6E8A-4147-A177-3AD203B41FA5}">
                          <a16:colId xmlns:a16="http://schemas.microsoft.com/office/drawing/2014/main" val="2127790940"/>
                        </a:ext>
                      </a:extLst>
                    </a:gridCol>
                    <a:gridCol w="2817993">
                      <a:extLst>
                        <a:ext uri="{9D8B030D-6E8A-4147-A177-3AD203B41FA5}">
                          <a16:colId xmlns:a16="http://schemas.microsoft.com/office/drawing/2014/main" val="316163879"/>
                        </a:ext>
                      </a:extLst>
                    </a:gridCol>
                  </a:tblGrid>
                  <a:tr h="176117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 b="1" i="0" dirty="0" err="1">
                              <a:effectLst/>
                            </a:rPr>
                            <a:t>Örneklem</a:t>
                          </a:r>
                          <a:r>
                            <a:rPr lang="en-US" sz="3600" b="1" i="0" dirty="0">
                              <a:effectLst/>
                            </a:rPr>
                            <a:t> </a:t>
                          </a:r>
                          <a:r>
                            <a:rPr lang="en-US" sz="3600" b="1" i="0" dirty="0" err="1">
                              <a:effectLst/>
                            </a:rPr>
                            <a:t>Sayısı</a:t>
                          </a:r>
                          <a:endParaRPr lang="en-US" sz="3600" b="1" i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 b="1" i="0" dirty="0">
                              <a:effectLst/>
                            </a:rPr>
                            <a:t> σ </a:t>
                          </a:r>
                          <a:r>
                            <a:rPr lang="en-US" sz="3600" b="1" i="0" dirty="0" err="1">
                              <a:effectLst/>
                            </a:rPr>
                            <a:t>biliniyor</a:t>
                          </a:r>
                          <a:r>
                            <a:rPr lang="en-US" sz="3600" b="1" i="0" dirty="0">
                              <a:effectLst/>
                            </a:rPr>
                            <a:t> mu?</a:t>
                          </a:r>
                          <a:endParaRPr lang="en-US" sz="3600" b="1" i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 b="1" i="0" dirty="0">
                              <a:effectLst/>
                            </a:rPr>
                            <a:t>Test</a:t>
                          </a:r>
                          <a:endParaRPr lang="en-US" sz="3600" b="1" i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 b="1" i="0" dirty="0" err="1">
                              <a:effectLst/>
                            </a:rPr>
                            <a:t>Hipotezler</a:t>
                          </a:r>
                          <a:r>
                            <a:rPr lang="en-US" sz="3600" b="1" i="0" dirty="0">
                              <a:effectLst/>
                            </a:rPr>
                            <a:t>*</a:t>
                          </a:r>
                          <a:endParaRPr lang="en-US" sz="3600" b="1" i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 b="1" i="0" dirty="0">
                              <a:effectLst/>
                            </a:rPr>
                            <a:t>Standard </a:t>
                          </a:r>
                          <a:r>
                            <a:rPr lang="en-US" sz="3600" b="1" i="0" dirty="0" err="1">
                              <a:effectLst/>
                            </a:rPr>
                            <a:t>hata</a:t>
                          </a:r>
                          <a:endParaRPr lang="en-US" sz="3600" b="1" i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 b="1" i="0" dirty="0">
                              <a:effectLst/>
                            </a:rPr>
                            <a:t>Test </a:t>
                          </a:r>
                          <a:r>
                            <a:rPr lang="en-US" sz="3600" b="1" i="0" dirty="0" err="1">
                              <a:effectLst/>
                            </a:rPr>
                            <a:t>İstatistiği</a:t>
                          </a:r>
                          <a:endParaRPr lang="en-US" sz="3600" b="1" i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 b="1" i="0" dirty="0" err="1">
                              <a:effectLst/>
                            </a:rPr>
                            <a:t>Serbestlik</a:t>
                          </a:r>
                          <a:r>
                            <a:rPr lang="en-US" sz="3600" b="1" i="0" dirty="0">
                              <a:effectLst/>
                            </a:rPr>
                            <a:t> </a:t>
                          </a:r>
                          <a:r>
                            <a:rPr lang="en-US" sz="3600" b="1" i="0" dirty="0" err="1">
                              <a:effectLst/>
                            </a:rPr>
                            <a:t>Derecesi</a:t>
                          </a:r>
                          <a:r>
                            <a:rPr lang="en-US" sz="3600" b="1" i="0" dirty="0">
                              <a:effectLst/>
                            </a:rPr>
                            <a:t> (</a:t>
                          </a:r>
                          <a:r>
                            <a:rPr lang="en-US" sz="3600" b="1" i="0" dirty="0" err="1">
                              <a:effectLst/>
                            </a:rPr>
                            <a:t>sd</a:t>
                          </a:r>
                          <a:r>
                            <a:rPr lang="en-US" sz="3600" b="1" i="0" dirty="0">
                              <a:effectLst/>
                            </a:rPr>
                            <a:t>)</a:t>
                          </a:r>
                          <a:endParaRPr lang="en-US" sz="3600" b="1" i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 b="1" i="0" dirty="0" err="1">
                              <a:effectLst/>
                            </a:rPr>
                            <a:t>Etki</a:t>
                          </a:r>
                          <a:r>
                            <a:rPr lang="en-US" sz="3600" b="1" i="0" dirty="0">
                              <a:effectLst/>
                            </a:rPr>
                            <a:t> B.</a:t>
                          </a: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 b="1" i="0" dirty="0">
                              <a:effectLst/>
                            </a:rPr>
                            <a:t>(Cohen d)</a:t>
                          </a:r>
                          <a:endParaRPr lang="en-US" sz="3600" b="1" i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4102490"/>
                      </a:ext>
                    </a:extLst>
                  </a:tr>
                  <a:tr h="1777810">
                    <a:tc row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>
                              <a:effectLst/>
                            </a:rPr>
                            <a:t>1</a:t>
                          </a:r>
                          <a:endParaRPr lang="en-US" sz="3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>
                              <a:effectLst/>
                            </a:rPr>
                            <a:t>Evet</a:t>
                          </a:r>
                          <a:endParaRPr lang="en-US" sz="3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>
                              <a:effectLst/>
                            </a:rPr>
                            <a:t>z testi</a:t>
                          </a:r>
                          <a:endParaRPr lang="en-US" sz="3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4000">
                              <a:effectLst/>
                            </a:rPr>
                            <a:t>H0: μ= K</a:t>
                          </a:r>
                          <a:endParaRPr lang="en-US" sz="360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4000">
                              <a:effectLst/>
                            </a:rPr>
                            <a:t>H1: μ≠ K</a:t>
                          </a:r>
                          <a:endParaRPr lang="en-US" sz="3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97882" t="-107192" r="-372706" b="-4698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22070" t="-107192" r="-141096" b="-4698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>
                              <a:effectLst/>
                            </a:rPr>
                            <a:t>yok</a:t>
                          </a:r>
                          <a:endParaRPr lang="en-US" sz="3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00433" t="-107192" r="-433" b="-4698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8652740"/>
                      </a:ext>
                    </a:extLst>
                  </a:tr>
                  <a:tr h="1891602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>
                              <a:effectLst/>
                            </a:rPr>
                            <a:t>Hayır</a:t>
                          </a:r>
                          <a:endParaRPr lang="en-US" sz="3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>
                              <a:effectLst/>
                            </a:rPr>
                            <a:t>Tek örneklem</a:t>
                          </a: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>
                              <a:effectLst/>
                            </a:rPr>
                            <a:t>t testi</a:t>
                          </a:r>
                          <a:endParaRPr lang="en-US" sz="3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4000">
                              <a:effectLst/>
                            </a:rPr>
                            <a:t>H0: μ= K</a:t>
                          </a:r>
                          <a:endParaRPr lang="en-US" sz="360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4000">
                              <a:effectLst/>
                            </a:rPr>
                            <a:t>H1: μ≠ K</a:t>
                          </a:r>
                          <a:endParaRPr lang="en-US" sz="360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>
                              <a:effectLst/>
                            </a:rPr>
                            <a:t> </a:t>
                          </a:r>
                          <a:endParaRPr lang="en-US" sz="3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97882" t="-195161" r="-372706" b="-34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22070" t="-195161" r="-141096" b="-34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>
                              <a:effectLst/>
                            </a:rPr>
                            <a:t>n-1</a:t>
                          </a:r>
                          <a:endParaRPr lang="en-US" sz="3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00433" t="-195161" r="-433" b="-34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7991604"/>
                      </a:ext>
                    </a:extLst>
                  </a:tr>
                  <a:tr h="176117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 dirty="0">
                              <a:effectLst/>
                            </a:rPr>
                            <a:t> </a:t>
                          </a:r>
                          <a:endParaRPr lang="en-US" sz="3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 b="1" dirty="0" err="1">
                              <a:effectLst/>
                            </a:rPr>
                            <a:t>Örneklemler</a:t>
                          </a:r>
                          <a:r>
                            <a:rPr lang="en-US" sz="3600" b="1" dirty="0">
                              <a:effectLst/>
                            </a:rPr>
                            <a:t> </a:t>
                          </a:r>
                          <a:r>
                            <a:rPr lang="en-US" sz="3600" b="1" dirty="0" err="1">
                              <a:effectLst/>
                            </a:rPr>
                            <a:t>Bağımsız</a:t>
                          </a:r>
                          <a:r>
                            <a:rPr lang="en-US" sz="3600" b="1" dirty="0">
                              <a:effectLst/>
                            </a:rPr>
                            <a:t> </a:t>
                          </a:r>
                          <a:r>
                            <a:rPr lang="en-US" sz="3600" b="1" dirty="0" err="1">
                              <a:effectLst/>
                            </a:rPr>
                            <a:t>mı</a:t>
                          </a:r>
                          <a:r>
                            <a:rPr lang="en-US" sz="3600" b="1" dirty="0">
                              <a:effectLst/>
                            </a:rPr>
                            <a:t>?</a:t>
                          </a:r>
                          <a:endParaRPr lang="en-US" sz="36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 b="1" dirty="0">
                              <a:effectLst/>
                            </a:rPr>
                            <a:t>Test</a:t>
                          </a:r>
                          <a:endParaRPr lang="en-US" sz="36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 b="1" dirty="0" err="1">
                              <a:effectLst/>
                            </a:rPr>
                            <a:t>Hipotezler</a:t>
                          </a:r>
                          <a:r>
                            <a:rPr lang="en-US" sz="3600" b="1" dirty="0">
                              <a:effectLst/>
                            </a:rPr>
                            <a:t>*</a:t>
                          </a:r>
                          <a:endParaRPr lang="en-US" sz="36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 b="1" dirty="0">
                              <a:effectLst/>
                            </a:rPr>
                            <a:t>Standard </a:t>
                          </a:r>
                          <a:r>
                            <a:rPr lang="en-US" sz="3600" b="1" dirty="0" err="1">
                              <a:effectLst/>
                            </a:rPr>
                            <a:t>hata</a:t>
                          </a:r>
                          <a:endParaRPr lang="en-US" sz="36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 b="1" dirty="0">
                              <a:effectLst/>
                            </a:rPr>
                            <a:t>Test </a:t>
                          </a:r>
                          <a:r>
                            <a:rPr lang="en-US" sz="3600" b="1" dirty="0" err="1">
                              <a:effectLst/>
                            </a:rPr>
                            <a:t>İstatistiği</a:t>
                          </a:r>
                          <a:endParaRPr lang="en-US" sz="36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 b="1" dirty="0" err="1">
                              <a:effectLst/>
                            </a:rPr>
                            <a:t>Serbestlik</a:t>
                          </a:r>
                          <a:r>
                            <a:rPr lang="en-US" sz="3600" b="1" dirty="0">
                              <a:effectLst/>
                            </a:rPr>
                            <a:t> </a:t>
                          </a:r>
                          <a:r>
                            <a:rPr lang="en-US" sz="3600" b="1" dirty="0" err="1">
                              <a:effectLst/>
                            </a:rPr>
                            <a:t>Derecesi</a:t>
                          </a:r>
                          <a:r>
                            <a:rPr lang="en-US" sz="3600" b="1" dirty="0">
                              <a:effectLst/>
                            </a:rPr>
                            <a:t> (</a:t>
                          </a:r>
                          <a:r>
                            <a:rPr lang="en-US" sz="3600" b="1" dirty="0" err="1">
                              <a:effectLst/>
                            </a:rPr>
                            <a:t>sd</a:t>
                          </a:r>
                          <a:r>
                            <a:rPr lang="en-US" sz="3600" b="1" dirty="0">
                              <a:effectLst/>
                            </a:rPr>
                            <a:t>)</a:t>
                          </a:r>
                          <a:endParaRPr lang="en-US" sz="36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 b="1" dirty="0" err="1">
                              <a:effectLst/>
                            </a:rPr>
                            <a:t>Etki</a:t>
                          </a:r>
                          <a:r>
                            <a:rPr lang="en-US" sz="3600" b="1" dirty="0">
                              <a:effectLst/>
                            </a:rPr>
                            <a:t> B.</a:t>
                          </a: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 b="1" dirty="0">
                              <a:effectLst/>
                            </a:rPr>
                            <a:t>(Cohen d)</a:t>
                          </a:r>
                          <a:endParaRPr lang="en-US" sz="36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2362378"/>
                      </a:ext>
                    </a:extLst>
                  </a:tr>
                  <a:tr h="2706307">
                    <a:tc row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>
                              <a:effectLst/>
                            </a:rPr>
                            <a:t>2</a:t>
                          </a:r>
                          <a:endParaRPr lang="en-US" sz="3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>
                              <a:effectLst/>
                            </a:rPr>
                            <a:t>Evet</a:t>
                          </a:r>
                          <a:endParaRPr lang="en-US" sz="3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 dirty="0" err="1">
                              <a:effectLst/>
                            </a:rPr>
                            <a:t>Bağımsız</a:t>
                          </a:r>
                          <a:r>
                            <a:rPr lang="en-US" sz="3600" dirty="0">
                              <a:effectLst/>
                            </a:rPr>
                            <a:t> </a:t>
                          </a:r>
                          <a:r>
                            <a:rPr lang="en-US" sz="3600" dirty="0" err="1">
                              <a:effectLst/>
                            </a:rPr>
                            <a:t>gruplar</a:t>
                          </a:r>
                          <a:endParaRPr lang="en-US" sz="3600" dirty="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 dirty="0">
                              <a:effectLst/>
                            </a:rPr>
                            <a:t>t </a:t>
                          </a:r>
                          <a:r>
                            <a:rPr lang="en-US" sz="3600" dirty="0" err="1">
                              <a:effectLst/>
                            </a:rPr>
                            <a:t>testi</a:t>
                          </a:r>
                          <a:r>
                            <a:rPr lang="en-US" sz="3600" dirty="0">
                              <a:effectLst/>
                            </a:rPr>
                            <a:t>**</a:t>
                          </a:r>
                          <a:endParaRPr lang="en-US" sz="3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4000">
                              <a:effectLst/>
                            </a:rPr>
                            <a:t>H</a:t>
                          </a:r>
                          <a:r>
                            <a:rPr lang="en-US" sz="4000" baseline="-25000">
                              <a:effectLst/>
                            </a:rPr>
                            <a:t>0</a:t>
                          </a:r>
                          <a:r>
                            <a:rPr lang="en-US" sz="4000">
                              <a:effectLst/>
                            </a:rPr>
                            <a:t>: μ</a:t>
                          </a:r>
                          <a:r>
                            <a:rPr lang="en-US" sz="4000" baseline="-25000">
                              <a:effectLst/>
                            </a:rPr>
                            <a:t>1</a:t>
                          </a:r>
                          <a:r>
                            <a:rPr lang="en-US" sz="4000">
                              <a:effectLst/>
                            </a:rPr>
                            <a:t> - μ</a:t>
                          </a:r>
                          <a:r>
                            <a:rPr lang="en-US" sz="4000" baseline="-25000">
                              <a:effectLst/>
                            </a:rPr>
                            <a:t>2 </a:t>
                          </a:r>
                          <a:r>
                            <a:rPr lang="en-US" sz="4000">
                              <a:effectLst/>
                            </a:rPr>
                            <a:t>=0</a:t>
                          </a:r>
                          <a:endParaRPr lang="en-US" sz="360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4000">
                              <a:effectLst/>
                            </a:rPr>
                            <a:t>H</a:t>
                          </a:r>
                          <a:r>
                            <a:rPr lang="en-US" sz="4000" baseline="-25000">
                              <a:effectLst/>
                            </a:rPr>
                            <a:t>1</a:t>
                          </a:r>
                          <a:r>
                            <a:rPr lang="en-US" sz="4000">
                              <a:effectLst/>
                            </a:rPr>
                            <a:t>: μ</a:t>
                          </a:r>
                          <a:r>
                            <a:rPr lang="en-US" sz="4000" baseline="-25000">
                              <a:effectLst/>
                            </a:rPr>
                            <a:t>1</a:t>
                          </a:r>
                          <a:r>
                            <a:rPr lang="en-US" sz="4000">
                              <a:effectLst/>
                            </a:rPr>
                            <a:t> - μ</a:t>
                          </a:r>
                          <a:r>
                            <a:rPr lang="en-US" sz="4000" baseline="-25000">
                              <a:effectLst/>
                            </a:rPr>
                            <a:t>2 </a:t>
                          </a:r>
                          <a:r>
                            <a:rPr lang="en-US" sz="4000">
                              <a:effectLst/>
                            </a:rPr>
                            <a:t>≠0</a:t>
                          </a:r>
                          <a:endParaRPr lang="en-US" sz="3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97882" t="-271171" r="-372706" b="-740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22070" t="-271171" r="-141096" b="-740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 dirty="0">
                              <a:effectLst/>
                            </a:rPr>
                            <a:t>n</a:t>
                          </a:r>
                          <a:r>
                            <a:rPr lang="en-US" sz="3600" baseline="-25000" dirty="0">
                              <a:effectLst/>
                            </a:rPr>
                            <a:t>1</a:t>
                          </a:r>
                          <a:r>
                            <a:rPr lang="en-US" sz="3600" dirty="0">
                              <a:effectLst/>
                            </a:rPr>
                            <a:t> +n</a:t>
                          </a:r>
                          <a:r>
                            <a:rPr lang="en-US" sz="3600" baseline="-25000" dirty="0">
                              <a:effectLst/>
                            </a:rPr>
                            <a:t>2</a:t>
                          </a:r>
                          <a:r>
                            <a:rPr lang="en-US" sz="3600" dirty="0">
                              <a:effectLst/>
                            </a:rPr>
                            <a:t> -2</a:t>
                          </a:r>
                          <a:endParaRPr lang="en-US" sz="3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00433" t="-271171" r="-433" b="-740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2974515"/>
                      </a:ext>
                    </a:extLst>
                  </a:tr>
                  <a:tr h="1782255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>
                              <a:effectLst/>
                            </a:rPr>
                            <a:t>Hayır</a:t>
                          </a:r>
                          <a:endParaRPr lang="en-US" sz="3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>
                              <a:effectLst/>
                            </a:rPr>
                            <a:t>Bağımlı gruplar t testi</a:t>
                          </a:r>
                          <a:endParaRPr lang="en-US" sz="3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>
                              <a:effectLst/>
                            </a:rPr>
                            <a:t>H0: μ</a:t>
                          </a:r>
                          <a:r>
                            <a:rPr lang="en-US" sz="3600" baseline="-25000">
                              <a:effectLst/>
                            </a:rPr>
                            <a:t>D</a:t>
                          </a:r>
                          <a:r>
                            <a:rPr lang="en-US" sz="3600">
                              <a:effectLst/>
                            </a:rPr>
                            <a:t> = 0</a:t>
                          </a: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>
                              <a:effectLst/>
                            </a:rPr>
                            <a:t>H1:μ</a:t>
                          </a:r>
                          <a:r>
                            <a:rPr lang="en-US" sz="3600" baseline="-25000">
                              <a:effectLst/>
                            </a:rPr>
                            <a:t>D</a:t>
                          </a:r>
                          <a:r>
                            <a:rPr lang="en-US" sz="3600">
                              <a:effectLst/>
                            </a:rPr>
                            <a:t> ≠ 0</a:t>
                          </a:r>
                          <a:endParaRPr lang="en-US" sz="3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97882" t="-562457" r="-372706" b="-122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22070" t="-562457" r="-141096" b="-122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>
                              <a:effectLst/>
                            </a:rPr>
                            <a:t>n-1</a:t>
                          </a:r>
                          <a:endParaRPr lang="en-US" sz="3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tr-TR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00433" t="-562457" r="-433" b="-122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425234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9E5AE163-BDAF-4285-89DC-6D407FCC51FB}"/>
              </a:ext>
            </a:extLst>
          </p:cNvPr>
          <p:cNvSpPr/>
          <p:nvPr/>
        </p:nvSpPr>
        <p:spPr>
          <a:xfrm>
            <a:off x="391885" y="12354978"/>
            <a:ext cx="21989142" cy="1096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tr-TR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*B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 </a:t>
            </a:r>
            <a:r>
              <a:rPr lang="en-US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hipotezler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yönsüz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testler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içindir.Yönlü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testlerde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hipotezler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yön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belirtmelidir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( &gt; </a:t>
            </a:r>
            <a:r>
              <a:rPr lang="en-US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veya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&lt;).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** </a:t>
            </a:r>
            <a:r>
              <a:rPr lang="en-US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Burada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varyansların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homojenliği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varsayımının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sağlandığı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durum </a:t>
            </a:r>
            <a:r>
              <a:rPr lang="en-US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verilmiştir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S</a:t>
            </a:r>
            <a:r>
              <a:rPr lang="en-US" sz="28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2800" baseline="30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28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bileşik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varyanstır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49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C292887-7045-4607-B0AF-A26E6B5EF072}"/>
              </a:ext>
            </a:extLst>
          </p:cNvPr>
          <p:cNvSpPr/>
          <p:nvPr/>
        </p:nvSpPr>
        <p:spPr>
          <a:xfrm>
            <a:off x="3810000" y="1780251"/>
            <a:ext cx="5181600" cy="4979993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kumimoji="0" lang="tr-TR" sz="5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Evren 1</a:t>
            </a:r>
          </a:p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kumimoji="0" lang="tr-TR" sz="5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(Özellikleri Bilinmiyor)</a:t>
            </a:r>
            <a:endParaRPr kumimoji="0" lang="en-US" sz="5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4D54322-F1E8-44E8-81F7-7892CA4BA55B}"/>
              </a:ext>
            </a:extLst>
          </p:cNvPr>
          <p:cNvSpPr/>
          <p:nvPr/>
        </p:nvSpPr>
        <p:spPr>
          <a:xfrm>
            <a:off x="12649202" y="1780250"/>
            <a:ext cx="5181600" cy="4979993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kumimoji="0" lang="tr-TR" sz="5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Evren 2</a:t>
            </a:r>
          </a:p>
          <a:p>
            <a:pPr marL="0" indent="0">
              <a:buNone/>
            </a:pPr>
            <a:r>
              <a:rPr lang="tr-TR" dirty="0"/>
              <a:t>(Özellikleri Bilinmiyor)</a:t>
            </a:r>
            <a:endParaRPr lang="en-US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ACC96BD8-899F-4455-B6F0-AB30BAF30EDA}"/>
              </a:ext>
            </a:extLst>
          </p:cNvPr>
          <p:cNvSpPr/>
          <p:nvPr/>
        </p:nvSpPr>
        <p:spPr>
          <a:xfrm>
            <a:off x="5660571" y="7162800"/>
            <a:ext cx="1698172" cy="1828800"/>
          </a:xfrm>
          <a:prstGeom prst="down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457200" marR="0" indent="-45720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</a:pP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9589D7A4-9E89-4FFD-A4C7-DAC9F4E8F72A}"/>
              </a:ext>
            </a:extLst>
          </p:cNvPr>
          <p:cNvSpPr/>
          <p:nvPr/>
        </p:nvSpPr>
        <p:spPr>
          <a:xfrm>
            <a:off x="14390916" y="7162800"/>
            <a:ext cx="1698172" cy="1828800"/>
          </a:xfrm>
          <a:prstGeom prst="down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457200" marR="0" indent="-45720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</a:pP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36D91A-4D3E-4CEE-9905-2BE0FB109CBE}"/>
              </a:ext>
            </a:extLst>
          </p:cNvPr>
          <p:cNvSpPr/>
          <p:nvPr/>
        </p:nvSpPr>
        <p:spPr>
          <a:xfrm>
            <a:off x="4397829" y="10256481"/>
            <a:ext cx="4593771" cy="1389096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kumimoji="0" lang="tr-TR" sz="5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Örneklem 1</a:t>
            </a:r>
            <a:endParaRPr kumimoji="0" lang="en-US" sz="5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018C43-9DFB-4B10-BA57-FB50AB2C35F2}"/>
              </a:ext>
            </a:extLst>
          </p:cNvPr>
          <p:cNvSpPr/>
          <p:nvPr/>
        </p:nvSpPr>
        <p:spPr>
          <a:xfrm>
            <a:off x="12943116" y="9951681"/>
            <a:ext cx="4593771" cy="1389096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kumimoji="0" lang="tr-TR" sz="5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Örneklem 2</a:t>
            </a:r>
            <a:endParaRPr kumimoji="0" lang="en-US" sz="5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</p:spTree>
    <p:extLst>
      <p:ext uri="{BB962C8B-B14F-4D97-AF65-F5344CB8AC3E}">
        <p14:creationId xmlns:p14="http://schemas.microsoft.com/office/powerpoint/2010/main" val="73880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C2B015C-51D7-4F56-BB34-E2511837E4E1}"/>
                  </a:ext>
                </a:extLst>
              </p:cNvPr>
              <p:cNvSpPr/>
              <p:nvPr/>
            </p:nvSpPr>
            <p:spPr>
              <a:xfrm>
                <a:off x="2155371" y="2627868"/>
                <a:ext cx="19703143" cy="96166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tr-TR" sz="6000" i="1" u="sng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Gösterimler</a:t>
                </a:r>
                <a:endParaRPr lang="en-US" sz="5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tr-TR" sz="60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İki evrenimiz ve iki örneklemimiz olduğu için gösterimlerimiz biraz farklılaşıyor.</a:t>
                </a:r>
                <a:endParaRPr lang="en-US" sz="5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tr-TR" sz="60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Örneklem Büyüklüğü</a:t>
                </a:r>
                <a:r>
                  <a:rPr lang="en-US" sz="60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		n</a:t>
                </a:r>
                <a:r>
                  <a:rPr lang="en-US" sz="6000" baseline="-250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1</a:t>
                </a:r>
                <a:r>
                  <a:rPr lang="en-US" sz="60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tr-TR" sz="60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ve</a:t>
                </a:r>
                <a:r>
                  <a:rPr lang="en-US" sz="60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n</a:t>
                </a:r>
                <a:r>
                  <a:rPr lang="en-US" sz="6000" baseline="-250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endParaRPr lang="en-US" sz="5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tr-TR" sz="60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Evren ortalamaları</a:t>
                </a:r>
                <a:r>
                  <a:rPr lang="en-US" sz="60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	μ</a:t>
                </a:r>
                <a:r>
                  <a:rPr lang="en-US" sz="6000" baseline="-250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1</a:t>
                </a:r>
                <a:r>
                  <a:rPr lang="en-US" sz="60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tr-TR" sz="60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ve</a:t>
                </a:r>
                <a:r>
                  <a:rPr lang="en-US" sz="60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μ</a:t>
                </a:r>
                <a:r>
                  <a:rPr lang="en-US" sz="6000" baseline="-250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endParaRPr lang="en-US" sz="5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tr-TR" sz="60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Evren </a:t>
                </a:r>
                <a:r>
                  <a:rPr lang="tr-TR" sz="60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varyansları</a:t>
                </a:r>
                <a:r>
                  <a:rPr lang="tr-TR" sz="60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tr-TR" sz="6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tr-TR" sz="6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tr-TR" sz="6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tr-TR" sz="6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tr-TR" sz="6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tr-TR" sz="6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𝑣𝑒</m:t>
                    </m:r>
                    <m:sSubSup>
                      <m:sSubSupPr>
                        <m:ctrlPr>
                          <a:rPr lang="tr-TR" sz="6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tr-TR" sz="6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tr-TR" sz="6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tr-TR" sz="6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  <m:sup>
                        <m:r>
                          <a:rPr lang="tr-TR" sz="6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tr-TR" sz="60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tr-TR" sz="60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Örneklem Ortalaması: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6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tr-TR" sz="6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tr-TR" sz="6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tr-TR" sz="6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6000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tr-TR" sz="60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ve</a:t>
                </a:r>
                <a:r>
                  <a:rPr lang="en-US" sz="60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6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tr-TR" sz="6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tr-TR" sz="6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tr-TR" sz="6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tr-TR" sz="6000" dirty="0" smtClean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tr-TR" sz="6000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Örneklem </a:t>
                </a:r>
                <a:r>
                  <a:rPr lang="tr-TR" sz="60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Varyansı</a:t>
                </a:r>
                <a:r>
                  <a:rPr lang="en-US" sz="60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	</a:t>
                </a:r>
                <a:r>
                  <a:rPr lang="tr-TR" sz="54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tr-TR" sz="5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tr-TR" sz="5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tr-TR" sz="5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tr-TR" sz="5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tr-TR" sz="5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tr-TR" sz="5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𝑣𝑒</m:t>
                    </m:r>
                    <m:sSubSup>
                      <m:sSubSupPr>
                        <m:ctrlPr>
                          <a:rPr lang="tr-TR" sz="5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tr-TR" sz="5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tr-TR" sz="5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tr-TR" sz="5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  <m:sup>
                        <m:r>
                          <a:rPr lang="tr-TR" sz="5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sz="5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en-US" sz="5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C2B015C-51D7-4F56-BB34-E2511837E4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371" y="2627868"/>
                <a:ext cx="19703143" cy="9616672"/>
              </a:xfrm>
              <a:prstGeom prst="rect">
                <a:avLst/>
              </a:prstGeom>
              <a:blipFill>
                <a:blip r:embed="rId2"/>
                <a:stretch>
                  <a:fillRect l="-1887" t="-1965" r="-2785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706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6BA17E-7638-423D-9B7D-D15F09E60534}"/>
              </a:ext>
            </a:extLst>
          </p:cNvPr>
          <p:cNvSpPr/>
          <p:nvPr/>
        </p:nvSpPr>
        <p:spPr>
          <a:xfrm>
            <a:off x="1807029" y="2177144"/>
            <a:ext cx="19812000" cy="5554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tr-TR" altLang="en-US" b="1" dirty="0"/>
              <a:t>Hipotezlerin Kurulması:</a:t>
            </a:r>
          </a:p>
          <a:p>
            <a:pPr eaLnBrk="1" hangingPunct="1"/>
            <a:r>
              <a:rPr lang="tr-TR" altLang="en-US" dirty="0"/>
              <a:t>Bağımsız örneklemler için araştırmada amaç iki evren ortalaması arasındaki farkı değerlendirmektir. 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tr-TR" altLang="en-US" dirty="0"/>
              <a:t>	H</a:t>
            </a:r>
            <a:r>
              <a:rPr lang="tr-TR" altLang="en-US" baseline="-25000" dirty="0"/>
              <a:t>0</a:t>
            </a:r>
            <a:r>
              <a:rPr lang="tr-TR" altLang="en-US" dirty="0"/>
              <a:t>: </a:t>
            </a:r>
            <a:r>
              <a:rPr lang="el-GR" altLang="en-US" dirty="0">
                <a:cs typeface="Arial" panose="020B0604020202020204" pitchFamily="34" charset="0"/>
              </a:rPr>
              <a:t>μ</a:t>
            </a:r>
            <a:r>
              <a:rPr lang="tr-TR" altLang="en-US" baseline="-25000" dirty="0">
                <a:cs typeface="Arial" panose="020B0604020202020204" pitchFamily="34" charset="0"/>
              </a:rPr>
              <a:t>1</a:t>
            </a:r>
            <a:r>
              <a:rPr lang="tr-TR" altLang="en-US" dirty="0">
                <a:cs typeface="Arial" panose="020B0604020202020204" pitchFamily="34" charset="0"/>
              </a:rPr>
              <a:t>- </a:t>
            </a:r>
            <a:r>
              <a:rPr lang="el-GR" altLang="en-US" dirty="0">
                <a:cs typeface="Arial" panose="020B0604020202020204" pitchFamily="34" charset="0"/>
              </a:rPr>
              <a:t>μ</a:t>
            </a:r>
            <a:r>
              <a:rPr lang="tr-TR" altLang="en-US" baseline="-25000" dirty="0">
                <a:cs typeface="Arial" panose="020B0604020202020204" pitchFamily="34" charset="0"/>
              </a:rPr>
              <a:t>2</a:t>
            </a:r>
            <a:r>
              <a:rPr lang="tr-TR" altLang="en-US" dirty="0">
                <a:cs typeface="Arial" panose="020B0604020202020204" pitchFamily="34" charset="0"/>
              </a:rPr>
              <a:t> = 0 (</a:t>
            </a:r>
            <a:r>
              <a:rPr lang="el-GR" altLang="en-US" dirty="0">
                <a:cs typeface="Arial" panose="020B0604020202020204" pitchFamily="34" charset="0"/>
              </a:rPr>
              <a:t>μ</a:t>
            </a:r>
            <a:r>
              <a:rPr lang="tr-TR" altLang="en-US" baseline="-25000" dirty="0">
                <a:cs typeface="Arial" panose="020B0604020202020204" pitchFamily="34" charset="0"/>
              </a:rPr>
              <a:t>1</a:t>
            </a:r>
            <a:r>
              <a:rPr lang="tr-TR" altLang="en-US" dirty="0">
                <a:cs typeface="Arial" panose="020B0604020202020204" pitchFamily="34" charset="0"/>
              </a:rPr>
              <a:t>= </a:t>
            </a:r>
            <a:r>
              <a:rPr lang="el-GR" altLang="en-US" dirty="0">
                <a:cs typeface="Arial" panose="020B0604020202020204" pitchFamily="34" charset="0"/>
              </a:rPr>
              <a:t>μ</a:t>
            </a:r>
            <a:r>
              <a:rPr lang="tr-TR" altLang="en-US" baseline="-25000" dirty="0">
                <a:cs typeface="Arial" panose="020B0604020202020204" pitchFamily="34" charset="0"/>
              </a:rPr>
              <a:t>2</a:t>
            </a:r>
            <a:r>
              <a:rPr lang="tr-TR" altLang="en-US" dirty="0">
                <a:cs typeface="Arial" panose="020B0604020202020204" pitchFamily="34" charset="0"/>
              </a:rPr>
              <a:t>)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tr-TR" altLang="en-US" dirty="0"/>
              <a:t>	H</a:t>
            </a:r>
            <a:r>
              <a:rPr lang="tr-TR" altLang="en-US" baseline="-25000" dirty="0"/>
              <a:t>1</a:t>
            </a:r>
            <a:r>
              <a:rPr lang="tr-TR" altLang="en-US" dirty="0"/>
              <a:t>: </a:t>
            </a:r>
            <a:r>
              <a:rPr lang="el-GR" altLang="en-US" dirty="0">
                <a:cs typeface="Arial" panose="020B0604020202020204" pitchFamily="34" charset="0"/>
              </a:rPr>
              <a:t>μ</a:t>
            </a:r>
            <a:r>
              <a:rPr lang="tr-TR" altLang="en-US" baseline="-25000" dirty="0">
                <a:cs typeface="Arial" panose="020B0604020202020204" pitchFamily="34" charset="0"/>
              </a:rPr>
              <a:t>1</a:t>
            </a:r>
            <a:r>
              <a:rPr lang="tr-TR" altLang="en-US" dirty="0">
                <a:cs typeface="Arial" panose="020B0604020202020204" pitchFamily="34" charset="0"/>
              </a:rPr>
              <a:t>- </a:t>
            </a:r>
            <a:r>
              <a:rPr lang="el-GR" altLang="en-US" dirty="0">
                <a:cs typeface="Arial" panose="020B0604020202020204" pitchFamily="34" charset="0"/>
              </a:rPr>
              <a:t>μ</a:t>
            </a:r>
            <a:r>
              <a:rPr lang="tr-TR" altLang="en-US" baseline="-25000" dirty="0">
                <a:cs typeface="Arial" panose="020B0604020202020204" pitchFamily="34" charset="0"/>
              </a:rPr>
              <a:t>2</a:t>
            </a:r>
            <a:r>
              <a:rPr lang="tr-TR" altLang="en-US" dirty="0">
                <a:cs typeface="Arial" panose="020B0604020202020204" pitchFamily="34" charset="0"/>
              </a:rPr>
              <a:t> ≠ 0 (</a:t>
            </a:r>
            <a:r>
              <a:rPr lang="el-GR" altLang="en-US" dirty="0">
                <a:cs typeface="Arial" panose="020B0604020202020204" pitchFamily="34" charset="0"/>
              </a:rPr>
              <a:t>μ</a:t>
            </a:r>
            <a:r>
              <a:rPr lang="tr-TR" altLang="en-US" baseline="-25000" dirty="0">
                <a:cs typeface="Arial" panose="020B0604020202020204" pitchFamily="34" charset="0"/>
              </a:rPr>
              <a:t>1</a:t>
            </a:r>
            <a:r>
              <a:rPr lang="tr-TR" altLang="en-US" dirty="0">
                <a:cs typeface="Arial" panose="020B0604020202020204" pitchFamily="34" charset="0"/>
              </a:rPr>
              <a:t>≠ </a:t>
            </a:r>
            <a:r>
              <a:rPr lang="el-GR" altLang="en-US" dirty="0">
                <a:cs typeface="Arial" panose="020B0604020202020204" pitchFamily="34" charset="0"/>
              </a:rPr>
              <a:t>μ</a:t>
            </a:r>
            <a:r>
              <a:rPr lang="tr-TR" altLang="en-US" baseline="-25000" dirty="0">
                <a:cs typeface="Arial" panose="020B0604020202020204" pitchFamily="34" charset="0"/>
              </a:rPr>
              <a:t>2</a:t>
            </a:r>
            <a:r>
              <a:rPr lang="tr-TR" altLang="en-US" dirty="0">
                <a:cs typeface="Arial" panose="020B0604020202020204" pitchFamily="34" charset="0"/>
              </a:rPr>
              <a:t>)</a:t>
            </a:r>
            <a:endParaRPr lang="tr-T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9BC10D-F548-4BCD-AC54-FFE89991A9AD}"/>
              </a:ext>
            </a:extLst>
          </p:cNvPr>
          <p:cNvSpPr txBox="1"/>
          <p:nvPr/>
        </p:nvSpPr>
        <p:spPr>
          <a:xfrm>
            <a:off x="1807029" y="7946572"/>
            <a:ext cx="21074742" cy="379796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kumimoji="0" lang="tr-TR" sz="5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Karar kuralının belirlenmesi:</a:t>
            </a:r>
          </a:p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lang="tr-TR" dirty="0"/>
              <a:t>Kritik t değeri için kullanılacak olan serbestlik derecesi </a:t>
            </a:r>
          </a:p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kumimoji="0" lang="tr-TR" sz="5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sd</a:t>
            </a:r>
            <a:r>
              <a:rPr lang="tr-TR" dirty="0"/>
              <a:t>= sd</a:t>
            </a:r>
            <a:r>
              <a:rPr lang="tr-TR" baseline="-25000" dirty="0"/>
              <a:t>1</a:t>
            </a:r>
            <a:r>
              <a:rPr lang="tr-TR" dirty="0"/>
              <a:t>+sd</a:t>
            </a:r>
            <a:r>
              <a:rPr lang="tr-TR" baseline="-25000" dirty="0"/>
              <a:t>2</a:t>
            </a:r>
            <a:r>
              <a:rPr lang="tr-TR" dirty="0"/>
              <a:t> = n</a:t>
            </a:r>
            <a:r>
              <a:rPr lang="tr-TR" baseline="-25000" dirty="0"/>
              <a:t>1</a:t>
            </a:r>
            <a:r>
              <a:rPr lang="tr-TR" dirty="0"/>
              <a:t>-1 + n</a:t>
            </a:r>
            <a:r>
              <a:rPr lang="tr-TR" baseline="-25000" dirty="0"/>
              <a:t>2</a:t>
            </a:r>
            <a:r>
              <a:rPr lang="tr-TR" dirty="0"/>
              <a:t> -1 </a:t>
            </a:r>
            <a:r>
              <a:rPr lang="tr-TR" b="1" dirty="0"/>
              <a:t>= n</a:t>
            </a:r>
            <a:r>
              <a:rPr lang="tr-TR" b="1" baseline="-25000" dirty="0"/>
              <a:t>1 </a:t>
            </a:r>
            <a:r>
              <a:rPr lang="tr-TR" b="1" dirty="0"/>
              <a:t>+n</a:t>
            </a:r>
            <a:r>
              <a:rPr lang="tr-TR" b="1" baseline="-25000" dirty="0"/>
              <a:t>2 </a:t>
            </a:r>
            <a:r>
              <a:rPr lang="tr-TR" b="1" dirty="0"/>
              <a:t>-2 </a:t>
            </a:r>
          </a:p>
        </p:txBody>
      </p:sp>
    </p:spTree>
    <p:extLst>
      <p:ext uri="{BB962C8B-B14F-4D97-AF65-F5344CB8AC3E}">
        <p14:creationId xmlns:p14="http://schemas.microsoft.com/office/powerpoint/2010/main" val="194434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75F266E-425F-4BE9-96DE-1C0FAC6D0463}"/>
                  </a:ext>
                </a:extLst>
              </p:cNvPr>
              <p:cNvSpPr/>
              <p:nvPr/>
            </p:nvSpPr>
            <p:spPr>
              <a:xfrm>
                <a:off x="1088571" y="2518379"/>
                <a:ext cx="21336000" cy="39468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 eaLnBrk="1" hangingPunct="1">
                  <a:buNone/>
                </a:pPr>
                <a:r>
                  <a:rPr lang="tr-TR" altLang="en-US" b="1" dirty="0" smtClean="0"/>
                  <a:t>t istatistiğinin hesaplanması</a:t>
                </a:r>
              </a:p>
              <a:p>
                <a:pPr hangingPunct="1"/>
                <a:r>
                  <a:rPr lang="tr-TR" altLang="en-US" sz="4800" dirty="0"/>
                  <a:t>Tek örneklem t testinden hatırlarsak t istatistiğinin genel formu</a:t>
                </a:r>
              </a:p>
              <a:p>
                <a:pPr marL="0" indent="0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48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tr-TR" sz="4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tr-TR" sz="4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tr-TR" sz="4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tr-TR" sz="4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tr-TR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sSub>
                            <m:sSubPr>
                              <m:ctrlPr>
                                <a:rPr lang="tr-TR" sz="4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tr-TR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den>
                      </m:f>
                      <m:r>
                        <a:rPr lang="tr-TR" sz="4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sz="4800" i="1">
                              <a:latin typeface="Cambria Math" panose="02040503050406030204" pitchFamily="18" charset="0"/>
                            </a:rPr>
                            <m:t>Ö</m:t>
                          </m:r>
                          <m:r>
                            <a:rPr lang="tr-TR" sz="4800" i="1">
                              <a:latin typeface="Cambria Math" panose="02040503050406030204" pitchFamily="18" charset="0"/>
                            </a:rPr>
                            <m:t>𝑟𝑛𝑒𝑘𝑙𝑒𝑚</m:t>
                          </m:r>
                          <m:r>
                            <a:rPr lang="tr-TR" sz="4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tr-TR" sz="4800" i="1">
                              <a:latin typeface="Cambria Math" panose="02040503050406030204" pitchFamily="18" charset="0"/>
                            </a:rPr>
                            <m:t>𝑣𝑒𝑟𝑖𝑠𝑖</m:t>
                          </m:r>
                          <m:r>
                            <a:rPr lang="tr-TR" sz="4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tr-TR" sz="4800" i="1">
                              <a:latin typeface="Cambria Math" panose="02040503050406030204" pitchFamily="18" charset="0"/>
                            </a:rPr>
                            <m:t>𝑖𝑙𝑒</m:t>
                          </m:r>
                          <m:r>
                            <a:rPr lang="tr-TR" sz="4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tr-TR" sz="4800" i="1">
                              <a:latin typeface="Cambria Math" panose="02040503050406030204" pitchFamily="18" charset="0"/>
                            </a:rPr>
                            <m:t>h𝑖𝑝𝑜𝑡𝑒𝑧𝑖𝑛</m:t>
                          </m:r>
                          <m:r>
                            <a:rPr lang="tr-TR" sz="4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tr-TR" sz="4800" i="1">
                              <a:latin typeface="Cambria Math" panose="02040503050406030204" pitchFamily="18" charset="0"/>
                            </a:rPr>
                            <m:t>𝑓𝑎𝑟𝑘𝚤</m:t>
                          </m:r>
                        </m:num>
                        <m:den>
                          <m:r>
                            <a:rPr lang="tr-TR" sz="4800" i="1">
                              <a:latin typeface="Cambria Math" panose="02040503050406030204" pitchFamily="18" charset="0"/>
                            </a:rPr>
                            <m:t>𝑘𝑒𝑠𝑡𝑖𝑟𝑖𝑙𝑒𝑛</m:t>
                          </m:r>
                          <m:r>
                            <a:rPr lang="tr-TR" sz="4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tr-TR" sz="4800" i="1">
                              <a:latin typeface="Cambria Math" panose="02040503050406030204" pitchFamily="18" charset="0"/>
                            </a:rPr>
                            <m:t>𝑠𝑡𝑎𝑛𝑑𝑎𝑟𝑡</m:t>
                          </m:r>
                          <m:r>
                            <a:rPr lang="tr-TR" sz="4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tr-TR" sz="4800" i="1">
                              <a:latin typeface="Cambria Math" panose="02040503050406030204" pitchFamily="18" charset="0"/>
                            </a:rPr>
                            <m:t>h𝑎𝑡𝑎</m:t>
                          </m:r>
                        </m:den>
                      </m:f>
                    </m:oMath>
                  </m:oMathPara>
                </a14:m>
                <a:endParaRPr lang="tr-TR" altLang="en-US" sz="48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75F266E-425F-4BE9-96DE-1C0FAC6D04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571" y="2518379"/>
                <a:ext cx="21336000" cy="3946850"/>
              </a:xfrm>
              <a:prstGeom prst="rect">
                <a:avLst/>
              </a:prstGeom>
              <a:blipFill>
                <a:blip r:embed="rId2"/>
                <a:stretch>
                  <a:fillRect l="-1600" t="-385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124E5F3-D4BE-4D93-B753-2F5097972EEC}"/>
                  </a:ext>
                </a:extLst>
              </p:cNvPr>
              <p:cNvSpPr/>
              <p:nvPr/>
            </p:nvSpPr>
            <p:spPr>
              <a:xfrm>
                <a:off x="849086" y="7323420"/>
                <a:ext cx="21161828" cy="54064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tr-TR" sz="4800" dirty="0"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Bağımsız gruplarda t istatistiğinin hesaplanması</a:t>
                </a:r>
                <a:endParaRPr lang="en-US" sz="48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4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8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tr-TR" sz="4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ö</m:t>
                          </m:r>
                          <m:r>
                            <a:rPr lang="tr-TR" sz="4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𝑟𝑛𝑒𝑘𝑙𝑒𝑚𝑑𝑒</m:t>
                          </m:r>
                          <m:r>
                            <a:rPr lang="tr-TR" sz="4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tr-TR" sz="4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𝑜𝑟𝑡𝑎𝑙𝑎𝑚𝑎𝑙𝑎𝑟𝚤𝑛𝚤𝑛</m:t>
                          </m:r>
                          <m:r>
                            <a:rPr lang="tr-TR" sz="4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tr-TR" sz="4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𝑓𝑎𝑟𝑘𝚤</m:t>
                          </m:r>
                          <m:r>
                            <a:rPr lang="en-US" sz="4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tr-TR" sz="4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𝑒𝑣𝑟𝑒𝑛𝑑𝑒</m:t>
                          </m:r>
                          <m:r>
                            <a:rPr lang="tr-TR" sz="4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tr-TR" sz="4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𝑜𝑟𝑡𝑎𝑙𝑎𝑚𝑎𝑙𝑎𝑟𝚤𝑛𝚤𝑛</m:t>
                          </m:r>
                          <m:r>
                            <a:rPr lang="tr-TR" sz="4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tr-TR" sz="4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𝑓𝑎𝑟𝑘𝚤</m:t>
                          </m:r>
                        </m:num>
                        <m:den>
                          <m:r>
                            <a:rPr lang="tr-TR" sz="4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𝑘𝑒𝑠𝑡𝑖𝑟𝑖𝑙𝑒𝑛</m:t>
                          </m:r>
                          <m:r>
                            <a:rPr lang="tr-TR" sz="4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tr-TR" sz="4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𝑠𝑡𝑎𝑛𝑑𝑎𝑟𝑡</m:t>
                          </m:r>
                          <m:r>
                            <a:rPr lang="tr-TR" sz="4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tr-TR" sz="48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h𝑎𝑡𝑎</m:t>
                          </m:r>
                        </m:den>
                      </m:f>
                    </m:oMath>
                  </m:oMathPara>
                </a14:m>
                <a:endParaRPr lang="en-US" sz="48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48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48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4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sz="4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tr-TR" sz="48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tr-TR" sz="48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tr-TR" sz="4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4800" dirty="0">
                                  <a:latin typeface="Times New Roman" panose="020206030504050203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tr-TR" sz="4800" b="0" i="0" dirty="0" smtClean="0">
                                  <a:latin typeface="Times New Roman" panose="020206030504050203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4800" dirty="0">
                                  <a:latin typeface="Times New Roman" panose="020206030504050203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tr-TR" sz="4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tr-TR" sz="48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tr-TR" sz="48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tr-TR" sz="4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4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−(</m:t>
                          </m:r>
                          <m:sSub>
                            <m:sSubPr>
                              <m:ctrlPr>
                                <a:rPr lang="en-US" sz="4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4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4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4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4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4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4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tr-TR" sz="4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tr-TR" sz="48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tr-TR" sz="48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tr-TR" sz="4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4800" dirty="0">
                                  <a:latin typeface="Times New Roman" panose="020206030504050203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tr-TR" sz="4800" dirty="0">
                                  <a:latin typeface="Times New Roman" panose="020206030504050203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4800" dirty="0">
                                  <a:latin typeface="Times New Roman" panose="020206030504050203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tr-TR" sz="4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tr-TR" sz="48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tr-TR" sz="48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tr-TR" sz="4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4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48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124E5F3-D4BE-4D93-B753-2F5097972E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86" y="7323420"/>
                <a:ext cx="21161828" cy="5406416"/>
              </a:xfrm>
              <a:prstGeom prst="rect">
                <a:avLst/>
              </a:prstGeom>
              <a:blipFill>
                <a:blip r:embed="rId3"/>
                <a:stretch>
                  <a:fillRect l="-1181" t="-281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772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58938A-7604-4207-90DA-1B8319175F83}"/>
              </a:ext>
            </a:extLst>
          </p:cNvPr>
          <p:cNvSpPr txBox="1"/>
          <p:nvPr/>
        </p:nvSpPr>
        <p:spPr>
          <a:xfrm>
            <a:off x="1894114" y="2220686"/>
            <a:ext cx="20269200" cy="259352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lang="tr-TR" b="1" dirty="0"/>
              <a:t>Ortalamalar arası farkın standart hatası</a:t>
            </a:r>
            <a:endParaRPr kumimoji="0" lang="tr-TR" sz="5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endParaRPr kumimoji="0" lang="en-US" sz="5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CA04982-F788-47F5-861B-E72C319233F5}"/>
                  </a:ext>
                </a:extLst>
              </p:cNvPr>
              <p:cNvSpPr/>
              <p:nvPr/>
            </p:nvSpPr>
            <p:spPr>
              <a:xfrm>
                <a:off x="1589313" y="4280438"/>
                <a:ext cx="6836229" cy="7380547"/>
              </a:xfrm>
              <a:prstGeom prst="ellipse">
                <a:avLst/>
              </a:prstGeom>
              <a:ln w="762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10000"/>
                  </a:lnSpc>
                  <a:spcBef>
                    <a:spcPts val="2000"/>
                  </a:spcBef>
                  <a:spcAft>
                    <a:spcPts val="0"/>
                  </a:spcAft>
                  <a:buClrTx/>
                  <a:buSzPct val="100000"/>
                  <a:buNone/>
                  <a:tabLst/>
                </a:pPr>
                <a:r>
                  <a:rPr lang="tr-TR" dirty="0"/>
                  <a:t>Örneklem ortalamaları arasındaki fark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6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tr-TR" sz="6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tr-TR" sz="6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tr-TR" sz="6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6000" dirty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tr-TR" sz="6000" dirty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sz="6000" dirty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tr-TR" sz="6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tr-TR" sz="6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tr-TR" sz="6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tr-TR" sz="6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5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Interstate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CA04982-F788-47F5-861B-E72C319233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313" y="4280438"/>
                <a:ext cx="6836229" cy="7380547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76200"/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A8C7479-F72E-4DB9-A3D9-ADD2F90EB4E8}"/>
                  </a:ext>
                </a:extLst>
              </p:cNvPr>
              <p:cNvSpPr/>
              <p:nvPr/>
            </p:nvSpPr>
            <p:spPr>
              <a:xfrm>
                <a:off x="17134113" y="5079660"/>
                <a:ext cx="6836229" cy="6047547"/>
              </a:xfrm>
              <a:prstGeom prst="ellipse">
                <a:avLst/>
              </a:prstGeom>
              <a:ln w="762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91439" tIns="91439" rIns="91439" bIns="91439" numCol="1" spcCol="38100" rtlCol="0" anchor="ctr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10000"/>
                  </a:lnSpc>
                  <a:spcBef>
                    <a:spcPts val="2000"/>
                  </a:spcBef>
                  <a:spcAft>
                    <a:spcPts val="0"/>
                  </a:spcAft>
                  <a:buClrTx/>
                  <a:buSzPct val="100000"/>
                  <a:buNone/>
                  <a:tabLst/>
                </a:pPr>
                <a:r>
                  <a:rPr lang="tr-TR" dirty="0"/>
                  <a:t>Evren  ortalamaları arasındaki fark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6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6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6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6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6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6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5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Interstate"/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A8C7479-F72E-4DB9-A3D9-ADD2F90EB4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4113" y="5079660"/>
                <a:ext cx="6836229" cy="604754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FA1F47C5-16A5-4E88-86E2-0C2B79A06BBE}"/>
              </a:ext>
            </a:extLst>
          </p:cNvPr>
          <p:cNvSpPr/>
          <p:nvPr/>
        </p:nvSpPr>
        <p:spPr>
          <a:xfrm>
            <a:off x="9046027" y="6920584"/>
            <a:ext cx="7467600" cy="2593528"/>
          </a:xfrm>
          <a:prstGeom prst="rect">
            <a:avLst/>
          </a:prstGeom>
          <a:ln w="762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lang="tr-TR" dirty="0"/>
              <a:t>Kestirilen standart hata</a:t>
            </a:r>
          </a:p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lang="tr-TR" dirty="0"/>
              <a:t>(Ortalama mesafe)</a:t>
            </a:r>
          </a:p>
        </p:txBody>
      </p:sp>
    </p:spTree>
    <p:extLst>
      <p:ext uri="{BB962C8B-B14F-4D97-AF65-F5344CB8AC3E}">
        <p14:creationId xmlns:p14="http://schemas.microsoft.com/office/powerpoint/2010/main" val="411766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9A7127F-C724-4494-952E-C97727C22807}"/>
                  </a:ext>
                </a:extLst>
              </p:cNvPr>
              <p:cNvSpPr txBox="1"/>
              <p:nvPr/>
            </p:nvSpPr>
            <p:spPr>
              <a:xfrm>
                <a:off x="1589314" y="2612571"/>
                <a:ext cx="21031200" cy="784624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t">
                <a:spAutoFit/>
              </a:bodyPr>
              <a:lstStyle/>
              <a:p>
                <a:pPr marL="0" indent="0">
                  <a:buNone/>
                </a:pPr>
                <a:r>
                  <a:rPr lang="tr-TR" b="1" dirty="0" smtClean="0"/>
                  <a:t>Ortalamalar arası farkın standart hatası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tr-T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tr-TR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tr-TR" dirty="0"/>
                  <a:t> doğru ise evren ortalamaları arasındaki fark sıfırdır.</a:t>
                </a:r>
              </a:p>
              <a:p>
                <a:r>
                  <a:rPr kumimoji="0" lang="tr-TR" sz="5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nterstate"/>
                  </a:rPr>
                  <a:t>Dolayısıyla standart hata örneklem ortalamaları arasındaki farkın sıfıra ne kadar yakın olduğuna ilişkin bir ölçüm verir.</a:t>
                </a:r>
              </a:p>
              <a:p>
                <a:r>
                  <a:rPr lang="tr-TR" dirty="0"/>
                  <a:t>Diğer bir ifade ile eğer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tr-TR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tr-TR" dirty="0"/>
                  <a:t> doğru ise yani evren ortalamaları arasındaki fark sıfırsa, örneklem ortalamaları arasında ne kadarlık bir fark </a:t>
                </a:r>
                <a:r>
                  <a:rPr lang="tr-TR" dirty="0" err="1"/>
                  <a:t>tolere</a:t>
                </a:r>
                <a:r>
                  <a:rPr lang="tr-TR" dirty="0"/>
                  <a:t> edilebilir.</a:t>
                </a:r>
                <a:endParaRPr kumimoji="0" lang="en-US" sz="5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Interstate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9A7127F-C724-4494-952E-C97727C22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314" y="2612571"/>
                <a:ext cx="21031200" cy="7846248"/>
              </a:xfrm>
              <a:prstGeom prst="rect">
                <a:avLst/>
              </a:prstGeom>
              <a:blipFill>
                <a:blip r:embed="rId2"/>
                <a:stretch>
                  <a:fillRect l="-1623" r="-2290" b="-2409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166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A354D39-0327-4643-8EAA-88C359032584}"/>
                  </a:ext>
                </a:extLst>
              </p:cNvPr>
              <p:cNvSpPr txBox="1"/>
              <p:nvPr/>
            </p:nvSpPr>
            <p:spPr>
              <a:xfrm>
                <a:off x="1589314" y="2612571"/>
                <a:ext cx="21031200" cy="11601636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t">
                <a:spAutoFit/>
              </a:bodyPr>
              <a:lstStyle/>
              <a:p>
                <a:pPr marL="0" indent="0">
                  <a:buNone/>
                </a:pPr>
                <a:r>
                  <a:rPr lang="tr-TR" b="1" dirty="0" smtClean="0"/>
                  <a:t>Ortalamalar arası farkın standart hatası</a:t>
                </a:r>
              </a:p>
              <a:p>
                <a:pPr>
                  <a:lnSpc>
                    <a:spcPct val="100000"/>
                  </a:lnSpc>
                </a:pPr>
                <a:r>
                  <a:rPr lang="tr-TR" sz="4800" dirty="0">
                    <a:latin typeface="Arial" panose="020B0604020202020204" pitchFamily="34" charset="0"/>
                    <a:cs typeface="Arial" panose="020B0604020202020204" pitchFamily="34" charset="0"/>
                  </a:rPr>
                  <a:t>İki evrenden iki örneklem seçtiğimiz için iki tane hata kaynağımız var 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sz="4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tr-TR" sz="4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tr-TR" sz="4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tr-TR" sz="4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tr-TR" sz="4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4800" dirty="0">
                    <a:latin typeface="Arial" panose="020B0604020202020204" pitchFamily="34" charset="0"/>
                    <a:cs typeface="Arial" panose="020B0604020202020204" pitchFamily="34" charset="0"/>
                  </a:rPr>
                  <a:t> µ</a:t>
                </a:r>
                <a:r>
                  <a:rPr lang="en-US" sz="4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tr-TR" sz="4800" dirty="0">
                    <a:latin typeface="Arial" panose="020B0604020202020204" pitchFamily="34" charset="0"/>
                    <a:cs typeface="Arial" panose="020B0604020202020204" pitchFamily="34" charset="0"/>
                  </a:rPr>
                  <a:t> bir miktar hata ile temsil eder.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4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tr-TR" sz="4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tr-TR" sz="4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tr-TR" sz="4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tr-TR" sz="4800" dirty="0">
                    <a:latin typeface="Arial" panose="020B0604020202020204" pitchFamily="34" charset="0"/>
                    <a:cs typeface="Arial" panose="020B0604020202020204" pitchFamily="34" charset="0"/>
                  </a:rPr>
                  <a:t> için örneklem ortalamasının standart hatası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tr-TR" sz="4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tr-TR" sz="4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tr-TR" sz="4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tr-TR" sz="4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4800" i="1" baseline="-250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48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rad>
                        </m:den>
                      </m:f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48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4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sz="4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tr-TR" sz="4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tr-TR" sz="4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tr-TR" sz="4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4800" dirty="0">
                    <a:latin typeface="Arial" panose="020B0604020202020204" pitchFamily="34" charset="0"/>
                    <a:cs typeface="Arial" panose="020B0604020202020204" pitchFamily="34" charset="0"/>
                  </a:rPr>
                  <a:t> µ</a:t>
                </a:r>
                <a:r>
                  <a:rPr lang="en-US" sz="4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tr-TR" sz="4800" dirty="0">
                    <a:latin typeface="Arial" panose="020B0604020202020204" pitchFamily="34" charset="0"/>
                    <a:cs typeface="Arial" panose="020B0604020202020204" pitchFamily="34" charset="0"/>
                  </a:rPr>
                  <a:t> bir miktar hata ile temsil eder.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4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tr-TR" sz="4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tr-TR" sz="4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tr-TR" sz="4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tr-TR" sz="4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için </a:t>
                </a:r>
                <a:r>
                  <a:rPr lang="tr-TR" sz="4800" dirty="0">
                    <a:latin typeface="Arial" panose="020B0604020202020204" pitchFamily="34" charset="0"/>
                    <a:cs typeface="Arial" panose="020B0604020202020204" pitchFamily="34" charset="0"/>
                  </a:rPr>
                  <a:t>örneklem ortalamasının standart hatası</a:t>
                </a:r>
                <a:endParaRPr lang="en-US" sz="4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14400" lvl="2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sSub>
                            <m:sSubPr>
                              <m:ctrlPr>
                                <a:rPr lang="tr-TR" sz="4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tr-TR" sz="4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tr-TR" sz="4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tr-TR" sz="4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4800" i="1" baseline="-2500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48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48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4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tr-T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A354D39-0327-4643-8EAA-88C359032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314" y="2612571"/>
                <a:ext cx="21031200" cy="11601636"/>
              </a:xfrm>
              <a:prstGeom prst="rect">
                <a:avLst/>
              </a:prstGeom>
              <a:blipFill>
                <a:blip r:embed="rId2"/>
                <a:stretch>
                  <a:fillRect l="-1623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770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Interstate"/>
        <a:ea typeface="Interstate"/>
        <a:cs typeface="Interstate"/>
      </a:majorFont>
      <a:minorFont>
        <a:latin typeface="Interstate"/>
        <a:ea typeface="Interstate"/>
        <a:cs typeface="Interstat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457200" marR="0" indent="-457200" algn="l" defTabSz="914400" rtl="0" fontAlgn="auto" latinLnBrk="0" hangingPunct="0">
          <a:lnSpc>
            <a:spcPct val="110000"/>
          </a:lnSpc>
          <a:spcBef>
            <a:spcPts val="2000"/>
          </a:spcBef>
          <a:spcAft>
            <a:spcPts val="0"/>
          </a:spcAft>
          <a:buClrTx/>
          <a:buSzPct val="100000"/>
          <a:buFont typeface="Helvetica"/>
          <a:buChar char="•"/>
          <a:tabLst/>
          <a:defRPr kumimoji="0" sz="5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Interst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457200" marR="0" indent="-457200" algn="l" defTabSz="914400" rtl="0" fontAlgn="auto" latinLnBrk="0" hangingPunct="0">
          <a:lnSpc>
            <a:spcPct val="110000"/>
          </a:lnSpc>
          <a:spcBef>
            <a:spcPts val="2000"/>
          </a:spcBef>
          <a:spcAft>
            <a:spcPts val="0"/>
          </a:spcAft>
          <a:buClrTx/>
          <a:buSzPct val="100000"/>
          <a:buFont typeface="Helvetica"/>
          <a:buChar char="•"/>
          <a:tabLst/>
          <a:defRPr kumimoji="0" sz="5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Interst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Interstate"/>
        <a:ea typeface="Interstate"/>
        <a:cs typeface="Interstate"/>
      </a:majorFont>
      <a:minorFont>
        <a:latin typeface="Interstate"/>
        <a:ea typeface="Interstate"/>
        <a:cs typeface="Interstat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457200" marR="0" indent="-457200" algn="l" defTabSz="914400" rtl="0" fontAlgn="auto" latinLnBrk="0" hangingPunct="0">
          <a:lnSpc>
            <a:spcPct val="110000"/>
          </a:lnSpc>
          <a:spcBef>
            <a:spcPts val="2000"/>
          </a:spcBef>
          <a:spcAft>
            <a:spcPts val="0"/>
          </a:spcAft>
          <a:buClrTx/>
          <a:buSzPct val="100000"/>
          <a:buFont typeface="Helvetica"/>
          <a:buChar char="•"/>
          <a:tabLst/>
          <a:defRPr kumimoji="0" sz="5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Interst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457200" marR="0" indent="-457200" algn="l" defTabSz="914400" rtl="0" fontAlgn="auto" latinLnBrk="0" hangingPunct="0">
          <a:lnSpc>
            <a:spcPct val="110000"/>
          </a:lnSpc>
          <a:spcBef>
            <a:spcPts val="2000"/>
          </a:spcBef>
          <a:spcAft>
            <a:spcPts val="0"/>
          </a:spcAft>
          <a:buClrTx/>
          <a:buSzPct val="100000"/>
          <a:buFont typeface="Helvetica"/>
          <a:buChar char="•"/>
          <a:tabLst/>
          <a:defRPr kumimoji="0" sz="5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Interst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2009</TotalTime>
  <Words>746</Words>
  <Application>Microsoft Office PowerPoint</Application>
  <PresentationFormat>Özel</PresentationFormat>
  <Paragraphs>215</Paragraphs>
  <Slides>24</Slides>
  <Notes>4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24</vt:i4>
      </vt:variant>
    </vt:vector>
  </HeadingPairs>
  <TitlesOfParts>
    <vt:vector size="32" baseType="lpstr">
      <vt:lpstr>Arial</vt:lpstr>
      <vt:lpstr>Calibri</vt:lpstr>
      <vt:lpstr>Cambria Math</vt:lpstr>
      <vt:lpstr>Helvetica</vt:lpstr>
      <vt:lpstr>Interstate</vt:lpstr>
      <vt:lpstr>Times New Roman</vt:lpstr>
      <vt:lpstr>Wingdings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Nermin</dc:creator>
  <cp:lastModifiedBy>KÜBRA ATALAY KABASAKAL</cp:lastModifiedBy>
  <cp:revision>140</cp:revision>
  <cp:lastPrinted>2016-07-19T08:03:15Z</cp:lastPrinted>
  <dcterms:modified xsi:type="dcterms:W3CDTF">2024-04-17T08:38:39Z</dcterms:modified>
</cp:coreProperties>
</file>